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6"/>
  </p:notesMasterIdLst>
  <p:handoutMasterIdLst>
    <p:handoutMasterId r:id="rId37"/>
  </p:handoutMasterIdLst>
  <p:sldIdLst>
    <p:sldId id="273" r:id="rId2"/>
    <p:sldId id="281" r:id="rId3"/>
    <p:sldId id="275" r:id="rId4"/>
    <p:sldId id="278" r:id="rId5"/>
    <p:sldId id="288" r:id="rId6"/>
    <p:sldId id="289" r:id="rId7"/>
    <p:sldId id="290" r:id="rId8"/>
    <p:sldId id="256" r:id="rId9"/>
    <p:sldId id="257" r:id="rId10"/>
    <p:sldId id="258" r:id="rId11"/>
    <p:sldId id="259" r:id="rId12"/>
    <p:sldId id="260" r:id="rId13"/>
    <p:sldId id="261" r:id="rId14"/>
    <p:sldId id="263" r:id="rId15"/>
    <p:sldId id="286" r:id="rId16"/>
    <p:sldId id="262" r:id="rId17"/>
    <p:sldId id="287" r:id="rId18"/>
    <p:sldId id="282" r:id="rId19"/>
    <p:sldId id="266" r:id="rId20"/>
    <p:sldId id="265" r:id="rId21"/>
    <p:sldId id="268" r:id="rId22"/>
    <p:sldId id="291" r:id="rId23"/>
    <p:sldId id="270" r:id="rId24"/>
    <p:sldId id="293" r:id="rId25"/>
    <p:sldId id="294" r:id="rId26"/>
    <p:sldId id="295" r:id="rId27"/>
    <p:sldId id="296" r:id="rId28"/>
    <p:sldId id="297" r:id="rId29"/>
    <p:sldId id="298" r:id="rId30"/>
    <p:sldId id="299" r:id="rId31"/>
    <p:sldId id="305" r:id="rId32"/>
    <p:sldId id="301" r:id="rId33"/>
    <p:sldId id="303" r:id="rId34"/>
    <p:sldId id="304" r:id="rId35"/>
  </p:sldIdLst>
  <p:sldSz cx="9906000" cy="6858000" type="A4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7419"/>
    <a:srgbClr val="00BD01"/>
    <a:srgbClr val="FF00FF"/>
    <a:srgbClr val="2729E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E8B1032C-EA38-4F05-BA0D-38AFFFC7BED3}" styleName="Style léger 3 - Accentuation 6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5" d="100"/>
          <a:sy n="65" d="100"/>
        </p:scale>
        <p:origin x="-504" y="-108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handoutMaster" Target="handoutMasters/handoutMaster1.xml"/><Relationship Id="rId40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5D54E1D-FA5B-4238-B6DB-6C5A63EF2E70}" type="datetimeFigureOut">
              <a:rPr lang="fr-FR" smtClean="0"/>
              <a:pPr/>
              <a:t>10/02/2014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FBFF870-7EC4-4291-91D2-F1415BB789A0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7054519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B211EF-122D-4661-B072-100E58427593}" type="datetimeFigureOut">
              <a:rPr lang="fr-FR" smtClean="0"/>
              <a:pPr/>
              <a:t>10/02/2014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952500" y="685800"/>
            <a:ext cx="4953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38B2E90-497D-41BA-B49C-98FCAA10EA3C}" type="slidenum">
              <a:rPr lang="fr-FR" smtClean="0"/>
              <a:pPr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7946833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200650" y="4624668"/>
            <a:ext cx="437515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200650" y="5562600"/>
            <a:ext cx="437515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200650" y="6425641"/>
            <a:ext cx="1335368" cy="365125"/>
          </a:xfrm>
        </p:spPr>
        <p:txBody>
          <a:bodyPr/>
          <a:lstStyle>
            <a:lvl1pPr algn="l">
              <a:defRPr/>
            </a:lvl1pPr>
          </a:lstStyle>
          <a:p>
            <a:fld id="{49E8AB20-20DF-4FDA-8014-D6C8DDF3FB5B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37083" y="6425641"/>
            <a:ext cx="2835835" cy="365125"/>
          </a:xfrm>
        </p:spPr>
        <p:txBody>
          <a:bodyPr/>
          <a:lstStyle>
            <a:lvl1pPr algn="r">
              <a:defRPr/>
            </a:lvl1pPr>
          </a:lstStyle>
          <a:p>
            <a:endParaRPr lang="fr-FR" dirty="0"/>
          </a:p>
        </p:txBody>
      </p:sp>
      <p:sp>
        <p:nvSpPr>
          <p:cNvPr id="7" name="Rectangle 6"/>
          <p:cNvSpPr/>
          <p:nvPr/>
        </p:nvSpPr>
        <p:spPr>
          <a:xfrm>
            <a:off x="306123" y="228600"/>
            <a:ext cx="4588404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7369308" y="228600"/>
            <a:ext cx="222885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5009754" y="2377440"/>
            <a:ext cx="222885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60299" y="174813"/>
            <a:ext cx="447751" cy="166199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5009754" y="228600"/>
            <a:ext cx="222885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7369308" y="2377440"/>
            <a:ext cx="222885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847418" y="282574"/>
            <a:ext cx="74295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41785" y="228600"/>
            <a:ext cx="282651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8BDFE8-8115-4188-A9B7-EA63564BC917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44831" y="1985963"/>
            <a:ext cx="396219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44831" y="4164965"/>
            <a:ext cx="396219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777581" y="1985963"/>
            <a:ext cx="39624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777581" y="4169664"/>
            <a:ext cx="39624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847418" y="282574"/>
            <a:ext cx="74295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41785" y="228600"/>
            <a:ext cx="282651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4396D-1B67-43C9-8101-0B3E5BE379FF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847418" y="282574"/>
            <a:ext cx="74295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6DE2489-32E9-40C2-8F28-D217D97D688F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06124" y="228600"/>
            <a:ext cx="373882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2268" y="2571750"/>
            <a:ext cx="3526536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16173" y="273051"/>
            <a:ext cx="4980516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2851" y="3733801"/>
            <a:ext cx="3526536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07349" y="6423586"/>
            <a:ext cx="1665568" cy="365125"/>
          </a:xfrm>
        </p:spPr>
        <p:txBody>
          <a:bodyPr/>
          <a:lstStyle/>
          <a:p>
            <a:fld id="{1A6DB1CE-39EA-4A88-994B-6E754ABE0076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80914" y="6423586"/>
            <a:ext cx="3593353" cy="365125"/>
          </a:xfrm>
        </p:spPr>
        <p:txBody>
          <a:bodyPr/>
          <a:lstStyle/>
          <a:p>
            <a:endParaRPr lang="fr-FR" dirty="0"/>
          </a:p>
        </p:txBody>
      </p:sp>
      <p:sp>
        <p:nvSpPr>
          <p:cNvPr id="9" name="TextBox 8"/>
          <p:cNvSpPr txBox="1"/>
          <p:nvPr/>
        </p:nvSpPr>
        <p:spPr>
          <a:xfrm>
            <a:off x="460299" y="174813"/>
            <a:ext cx="447751" cy="166199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847418" y="282574"/>
            <a:ext cx="74295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16854" y="3124200"/>
            <a:ext cx="4223128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1065" y="228600"/>
            <a:ext cx="3749046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16854" y="3995737"/>
            <a:ext cx="4223128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07349" y="6423586"/>
            <a:ext cx="1665568" cy="365125"/>
          </a:xfrm>
        </p:spPr>
        <p:txBody>
          <a:bodyPr/>
          <a:lstStyle/>
          <a:p>
            <a:fld id="{4CC9321E-1458-4DF0-9D8E-8BF8575A6EEC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40250" y="6423586"/>
            <a:ext cx="3255566" cy="365125"/>
          </a:xfrm>
        </p:spPr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10" name="TextBox 9"/>
          <p:cNvSpPr txBox="1"/>
          <p:nvPr/>
        </p:nvSpPr>
        <p:spPr>
          <a:xfrm>
            <a:off x="4322619" y="3370730"/>
            <a:ext cx="238949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u-dessus de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8714" y="4424082"/>
            <a:ext cx="670708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1065" y="228600"/>
            <a:ext cx="6909921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8714" y="5257800"/>
            <a:ext cx="670708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408371-19B0-409A-A602-30C5A858B735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8" name="Rectangle 7"/>
          <p:cNvSpPr/>
          <p:nvPr/>
        </p:nvSpPr>
        <p:spPr>
          <a:xfrm>
            <a:off x="7369308" y="228600"/>
            <a:ext cx="222885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7369308" y="2377440"/>
            <a:ext cx="222885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54480" y="4632792"/>
            <a:ext cx="238949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images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06122" y="228600"/>
            <a:ext cx="6919431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2268" y="2571750"/>
            <a:ext cx="6696745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2852" y="3733801"/>
            <a:ext cx="6694530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646617" y="6235608"/>
            <a:ext cx="146076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D964D36F-F096-4A20-B9BB-9C9E2B309182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2854" y="6235608"/>
            <a:ext cx="5035447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9" name="TextBox 8"/>
          <p:cNvSpPr txBox="1"/>
          <p:nvPr/>
        </p:nvSpPr>
        <p:spPr>
          <a:xfrm>
            <a:off x="460299" y="174813"/>
            <a:ext cx="447751" cy="166199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7369308" y="228600"/>
            <a:ext cx="222885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7369308" y="2374940"/>
            <a:ext cx="222885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7369308" y="4535424"/>
            <a:ext cx="222885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images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306123" y="228600"/>
            <a:ext cx="4588404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2268" y="2571750"/>
            <a:ext cx="4351352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2852" y="3733801"/>
            <a:ext cx="4349913" cy="2392363"/>
          </a:xfrm>
        </p:spPr>
        <p:txBody>
          <a:bodyPr/>
          <a:lstStyle>
            <a:lvl1pPr marL="0" indent="0"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302000" y="6235608"/>
            <a:ext cx="146076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5D7649CE-2DC6-49DA-A301-C260941A1E0C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2854" y="6235608"/>
            <a:ext cx="2806597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9" name="TextBox 8"/>
          <p:cNvSpPr txBox="1"/>
          <p:nvPr/>
        </p:nvSpPr>
        <p:spPr>
          <a:xfrm>
            <a:off x="460299" y="174813"/>
            <a:ext cx="447751" cy="166199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7369308" y="228600"/>
            <a:ext cx="222885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5009754" y="4534726"/>
            <a:ext cx="222885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5009754" y="228600"/>
            <a:ext cx="222885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5009754" y="2381663"/>
            <a:ext cx="222885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7370064" y="2381662"/>
            <a:ext cx="222885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images avec légende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847418" y="282574"/>
            <a:ext cx="74295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65750" y="3124200"/>
            <a:ext cx="336804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01064" y="2365248"/>
            <a:ext cx="4593462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65750" y="3995737"/>
            <a:ext cx="3368040" cy="21478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8007349" y="6423586"/>
            <a:ext cx="1665568" cy="365125"/>
          </a:xfrm>
        </p:spPr>
        <p:txBody>
          <a:bodyPr/>
          <a:lstStyle/>
          <a:p>
            <a:fld id="{C9CDA5DB-2444-4AC3-9635-0227A5D47EF7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40250" y="6423586"/>
            <a:ext cx="3255566" cy="365125"/>
          </a:xfrm>
        </p:spPr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10" name="TextBox 9"/>
          <p:cNvSpPr txBox="1"/>
          <p:nvPr/>
        </p:nvSpPr>
        <p:spPr>
          <a:xfrm>
            <a:off x="5146224" y="3370730"/>
            <a:ext cx="238949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301064" y="228600"/>
            <a:ext cx="222885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665677" y="228600"/>
            <a:ext cx="222885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847418" y="282574"/>
            <a:ext cx="74295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41785" y="228600"/>
            <a:ext cx="282651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DDAE87-4A31-4E95-B037-6C9AA01E0283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894763" y="282574"/>
            <a:ext cx="695605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77D567-3EB1-4788-BEA5-62993EAE4268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9" name="TextBox 8"/>
          <p:cNvSpPr txBox="1"/>
          <p:nvPr/>
        </p:nvSpPr>
        <p:spPr>
          <a:xfrm>
            <a:off x="241785" y="228600"/>
            <a:ext cx="282651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740588" y="282574"/>
            <a:ext cx="9906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847418" y="282574"/>
            <a:ext cx="74295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62086" y="954742"/>
            <a:ext cx="738095" cy="5171422"/>
          </a:xfrm>
        </p:spPr>
        <p:txBody>
          <a:bodyPr vert="eaVert" anchor="t" anchorCtr="0"/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95300" y="958757"/>
            <a:ext cx="7429500" cy="5184869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35AAF1-BDD9-4A75-9203-9DBBAB3ADCB9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9" name="TextBox 8"/>
          <p:cNvSpPr txBox="1"/>
          <p:nvPr/>
        </p:nvSpPr>
        <p:spPr>
          <a:xfrm rot="16200000">
            <a:off x="9320075" y="284670"/>
            <a:ext cx="260909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re et contenu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847418" y="282574"/>
            <a:ext cx="74295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0014" y="134471"/>
            <a:ext cx="8186006" cy="995082"/>
          </a:xfrm>
        </p:spPr>
        <p:txBody>
          <a:bodyPr anchor="b" anchorCtr="0"/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BB8508-000A-43EF-838D-7F7F8C5E83C2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9" name="TextBox 8"/>
          <p:cNvSpPr txBox="1"/>
          <p:nvPr/>
        </p:nvSpPr>
        <p:spPr>
          <a:xfrm>
            <a:off x="241785" y="228600"/>
            <a:ext cx="282651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540061" y="1129553"/>
            <a:ext cx="8188873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fr-FR" smtClean="0"/>
              <a:t>Cliquez pour modifier les styles du texte du masque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iapositive de titre avec 2 imag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200650" y="4624668"/>
            <a:ext cx="437515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200650" y="5562600"/>
            <a:ext cx="437515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200650" y="6425641"/>
            <a:ext cx="1335368" cy="365125"/>
          </a:xfrm>
        </p:spPr>
        <p:txBody>
          <a:bodyPr/>
          <a:lstStyle>
            <a:lvl1pPr algn="l">
              <a:defRPr/>
            </a:lvl1pPr>
          </a:lstStyle>
          <a:p>
            <a:fld id="{AEC509F0-CA8F-4D33-AD91-0947DCE571A8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837083" y="6425641"/>
            <a:ext cx="2835835" cy="365125"/>
          </a:xfrm>
        </p:spPr>
        <p:txBody>
          <a:bodyPr/>
          <a:lstStyle>
            <a:lvl1pPr algn="r">
              <a:defRPr/>
            </a:lvl1pPr>
          </a:lstStyle>
          <a:p>
            <a:endParaRPr lang="fr-FR" dirty="0"/>
          </a:p>
        </p:txBody>
      </p:sp>
      <p:sp>
        <p:nvSpPr>
          <p:cNvPr id="7" name="Rectangle 6"/>
          <p:cNvSpPr/>
          <p:nvPr/>
        </p:nvSpPr>
        <p:spPr>
          <a:xfrm>
            <a:off x="306123" y="228600"/>
            <a:ext cx="4588404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7369308" y="228600"/>
            <a:ext cx="222885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5009754" y="2377440"/>
            <a:ext cx="222885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5009754" y="228600"/>
            <a:ext cx="222885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7369308" y="2377440"/>
            <a:ext cx="222885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fr-FR" smtClean="0"/>
              <a:t>Cliquez sur l'icône pour ajouter une image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928688" y="1779495"/>
            <a:ext cx="3343275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fr-FR" smtClean="0"/>
              <a:t>Cliquez pour modifier les styles du texte du masque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60299" y="174813"/>
            <a:ext cx="447751" cy="166199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713816" y="228600"/>
            <a:ext cx="8884341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76500" y="3124201"/>
            <a:ext cx="61087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476500" y="4495801"/>
            <a:ext cx="61087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13815" y="6248775"/>
            <a:ext cx="1597585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E89F2EBC-DEE0-47D9-9F0F-FC2976BB8CBA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76500" y="6248775"/>
            <a:ext cx="61087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997950" y="6248775"/>
            <a:ext cx="600208" cy="365125"/>
          </a:xfrm>
        </p:spPr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8" name="TextBox 7"/>
          <p:cNvSpPr txBox="1"/>
          <p:nvPr/>
        </p:nvSpPr>
        <p:spPr>
          <a:xfrm>
            <a:off x="2170580" y="3110755"/>
            <a:ext cx="282651" cy="123110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309563" y="228600"/>
            <a:ext cx="230452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894763" y="282574"/>
            <a:ext cx="695605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740588" y="282574"/>
            <a:ext cx="9906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41785" y="228600"/>
            <a:ext cx="282651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0061" y="1985963"/>
            <a:ext cx="39624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66535" y="1985963"/>
            <a:ext cx="39624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02C45E-4AD9-4188-B1A0-FD8976E9000D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847418" y="282574"/>
            <a:ext cx="74295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41785" y="228600"/>
            <a:ext cx="282651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9003" y="2447366"/>
            <a:ext cx="39624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66535" y="2447366"/>
            <a:ext cx="39624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F3E658-6E52-4145-B4F2-02D572B8DC8B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9003" y="2070848"/>
            <a:ext cx="39624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66535" y="2070848"/>
            <a:ext cx="39624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us, Haut et ba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41785" y="228600"/>
            <a:ext cx="282651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0061" y="1985963"/>
            <a:ext cx="819992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4F7CEE-1808-4BAA-AC13-9195A90A9C85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540061" y="4164965"/>
            <a:ext cx="819992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14" name="Rectangle 13"/>
          <p:cNvSpPr/>
          <p:nvPr/>
        </p:nvSpPr>
        <p:spPr>
          <a:xfrm>
            <a:off x="8847418" y="282574"/>
            <a:ext cx="74295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997950" y="242235"/>
            <a:ext cx="600208" cy="365125"/>
          </a:xfrm>
        </p:spPr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847418" y="282574"/>
            <a:ext cx="74295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41785" y="228600"/>
            <a:ext cx="282651" cy="1107996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77581" y="1985963"/>
            <a:ext cx="39624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CFE4B64-DB9F-459D-8434-8E102D796847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540061" y="1985963"/>
            <a:ext cx="39624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777581" y="4169664"/>
            <a:ext cx="39624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theme" Target="../theme/theme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0014" y="484094"/>
            <a:ext cx="8186006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fr-FR" smtClean="0"/>
              <a:t>Cliquez et modifiez le titre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014" y="1981201"/>
            <a:ext cx="8186006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61518" y="6423586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1325CE5A-4602-4BE0-A9F4-8D695F07008D}" type="datetime1">
              <a:rPr lang="fr-FR" smtClean="0"/>
              <a:pPr/>
              <a:t>10/02/2014</a:t>
            </a:fld>
            <a:endParaRPr lang="fr-FR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18515" y="6423586"/>
            <a:ext cx="663313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fr-FR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997950" y="242235"/>
            <a:ext cx="60020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F9A93819-B488-9642-BA9F-590C0B423DCE}" type="slidenum">
              <a:rPr lang="fr-FR" smtClean="0"/>
              <a:pPr/>
              <a:t>‹N°›</a:t>
            </a:fld>
            <a:endParaRPr lang="fr-FR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  <p:sldLayoutId id="2147483689" r:id="rId17"/>
    <p:sldLayoutId id="2147483690" r:id="rId18"/>
    <p:sldLayoutId id="2147483691" r:id="rId19"/>
    <p:sldLayoutId id="2147483692" r:id="rId20"/>
  </p:sldLayoutIdLst>
  <p:hf hdr="0" dt="0"/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5720713"/>
          </a:xfrm>
        </p:spPr>
        <p:txBody>
          <a:bodyPr>
            <a:normAutofit/>
          </a:bodyPr>
          <a:lstStyle/>
          <a:p>
            <a:r>
              <a:rPr lang="fr-FR" dirty="0" smtClean="0"/>
              <a:t>BTS MUC</a:t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/>
            </a:r>
            <a:br>
              <a:rPr lang="fr-FR" dirty="0" smtClean="0"/>
            </a:br>
            <a:r>
              <a:rPr lang="fr-FR" dirty="0" smtClean="0"/>
              <a:t>Présentation de la réforme du BTS</a:t>
            </a:r>
            <a:br>
              <a:rPr lang="fr-FR" dirty="0" smtClean="0"/>
            </a:br>
            <a:r>
              <a:rPr lang="fr-FR" dirty="0" smtClean="0"/>
              <a:t>Management des Unités Commerciales</a:t>
            </a:r>
            <a:endParaRPr lang="fr-FR" dirty="0"/>
          </a:p>
        </p:txBody>
      </p:sp>
      <p:sp>
        <p:nvSpPr>
          <p:cNvPr id="3" name="Espace réservé du numéro de diapositiv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</a:t>
            </a:fld>
            <a:endParaRPr lang="fr-FR" dirty="0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F7322E4E-162D-46D6-9F89-923C9B89A6D5}" type="slidenum">
              <a:rPr lang="fr-FR" smtClean="0"/>
              <a:pPr/>
              <a:t>1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Les compétences évaluées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40014" y="1223889"/>
            <a:ext cx="8186006" cy="5134708"/>
          </a:xfrm>
        </p:spPr>
        <p:txBody>
          <a:bodyPr>
            <a:normAutofit fontScale="92500" lnSpcReduction="10000"/>
          </a:bodyPr>
          <a:lstStyle/>
          <a:p>
            <a:pPr lvl="1" algn="ctr">
              <a:buNone/>
            </a:pPr>
            <a:r>
              <a:rPr lang="fr-FR" sz="2400" u="sng" dirty="0" smtClean="0"/>
              <a:t>5 compétences </a:t>
            </a:r>
          </a:p>
          <a:p>
            <a:r>
              <a:rPr lang="fr-FR" sz="2400" dirty="0" smtClean="0"/>
              <a:t>C 41 : Vendre ;</a:t>
            </a:r>
          </a:p>
          <a:p>
            <a:r>
              <a:rPr lang="fr-FR" sz="2400" dirty="0" smtClean="0"/>
              <a:t>C 42 : Assurer la qualité de service à la clientèle ;</a:t>
            </a:r>
          </a:p>
          <a:p>
            <a:r>
              <a:rPr lang="fr-FR" sz="2400" dirty="0" smtClean="0"/>
              <a:t>C 53 : Mettre en place un espace commercial attractif et fonctionnel ;</a:t>
            </a:r>
          </a:p>
          <a:p>
            <a:r>
              <a:rPr lang="fr-FR" sz="2400" dirty="0" smtClean="0"/>
              <a:t>C 54 : Dynamiser l’offre de produits et de services ;</a:t>
            </a:r>
          </a:p>
          <a:p>
            <a:r>
              <a:rPr lang="fr-FR" sz="2400" dirty="0" smtClean="0"/>
              <a:t>C 6  :  Rechercher et exploiter l’information 		             	  nécessaire à l’activité commerciale </a:t>
            </a:r>
            <a:r>
              <a:rPr lang="fr-FR" dirty="0" smtClean="0"/>
              <a:t>;</a:t>
            </a:r>
          </a:p>
          <a:p>
            <a:pPr lvl="1"/>
            <a:r>
              <a:rPr lang="fr-FR" dirty="0" smtClean="0"/>
              <a:t>C61 : Assurer la veille commerciale</a:t>
            </a:r>
          </a:p>
          <a:p>
            <a:pPr lvl="1"/>
            <a:r>
              <a:rPr lang="fr-FR" dirty="0" smtClean="0"/>
              <a:t>C62 : Réaliser des études commerciales</a:t>
            </a:r>
          </a:p>
          <a:p>
            <a:pPr lvl="1"/>
            <a:r>
              <a:rPr lang="fr-FR" dirty="0" smtClean="0"/>
              <a:t>C63 : Enrichir et exploiter</a:t>
            </a:r>
          </a:p>
          <a:p>
            <a:pPr lvl="1"/>
            <a:r>
              <a:rPr lang="fr-FR" dirty="0" smtClean="0"/>
              <a:t>C64 : Intégrer les technologies de l’information dans son activité.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10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FD96AC7A-887C-47CC-8FC9-8BF5588302EB}" type="slidenum">
              <a:rPr lang="fr-FR" smtClean="0"/>
              <a:pPr/>
              <a:t>10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Les savoirs associés mobilisés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fr-FR" sz="2400" dirty="0" smtClean="0"/>
              <a:t>S 41 Les bases de la mercatique ;</a:t>
            </a:r>
          </a:p>
          <a:p>
            <a:pPr>
              <a:buNone/>
            </a:pPr>
            <a:endParaRPr lang="fr-FR" sz="2400" dirty="0" smtClean="0"/>
          </a:p>
          <a:p>
            <a:r>
              <a:rPr lang="fr-FR" sz="2400" dirty="0" smtClean="0"/>
              <a:t>S 42 La relation commerciale ;</a:t>
            </a:r>
          </a:p>
          <a:p>
            <a:pPr>
              <a:buNone/>
            </a:pPr>
            <a:endParaRPr lang="fr-FR" sz="2400" dirty="0" smtClean="0"/>
          </a:p>
          <a:p>
            <a:r>
              <a:rPr lang="fr-FR" sz="2400" dirty="0" smtClean="0"/>
              <a:t>S 71 – S 72 – S 74 L’introduction à la communication,  la communication dans la relation interpersonnelle, la communication dans la relation  commerciale ;</a:t>
            </a:r>
          </a:p>
          <a:p>
            <a:pPr>
              <a:buNone/>
            </a:pPr>
            <a:endParaRPr lang="fr-FR" sz="2400" dirty="0" smtClean="0"/>
          </a:p>
          <a:p>
            <a:r>
              <a:rPr lang="fr-FR" sz="2400" dirty="0" smtClean="0"/>
              <a:t>S 8  L’informatique commerciale</a:t>
            </a:r>
            <a:endParaRPr lang="fr-FR" sz="24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11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ADB9A292-79E9-4007-8FCE-EB4A4A62F9F7}" type="slidenum">
              <a:rPr lang="fr-FR" smtClean="0"/>
              <a:pPr/>
              <a:t>11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FR" sz="3600" dirty="0" smtClean="0"/>
              <a:t>La notion d’activités commerciales courantes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fr-FR" sz="2400" dirty="0" smtClean="0"/>
              <a:t>Ces activités relèvent des </a:t>
            </a:r>
            <a:r>
              <a:rPr lang="fr-FR" sz="2400" u="sng" dirty="0" smtClean="0"/>
              <a:t>domaines</a:t>
            </a:r>
            <a:r>
              <a:rPr lang="fr-FR" sz="2400" dirty="0" smtClean="0"/>
              <a:t> suivants :</a:t>
            </a:r>
          </a:p>
          <a:p>
            <a:pPr lvl="1">
              <a:buNone/>
            </a:pPr>
            <a:r>
              <a:rPr lang="fr-FR" sz="2400" dirty="0" smtClean="0"/>
              <a:t>-&gt; maîtrise de la RC avec la clientèle</a:t>
            </a:r>
          </a:p>
          <a:p>
            <a:pPr lvl="1">
              <a:buNone/>
            </a:pPr>
            <a:r>
              <a:rPr lang="fr-FR" sz="2400" dirty="0" smtClean="0"/>
              <a:t>-&gt; </a:t>
            </a:r>
            <a:r>
              <a:rPr lang="fr-FR" sz="2400" dirty="0" smtClean="0"/>
              <a:t>contact efficace avec </a:t>
            </a:r>
            <a:r>
              <a:rPr lang="fr-FR" sz="2400" dirty="0" smtClean="0"/>
              <a:t>les autres intervenants de la chaine  de valeur de l’UC</a:t>
            </a:r>
          </a:p>
          <a:p>
            <a:pPr lvl="1">
              <a:buNone/>
            </a:pPr>
            <a:r>
              <a:rPr lang="fr-FR" sz="2400" dirty="0" smtClean="0"/>
              <a:t>-&gt; animation de l’offre </a:t>
            </a:r>
          </a:p>
          <a:p>
            <a:pPr lvl="1">
              <a:buNone/>
            </a:pPr>
            <a:r>
              <a:rPr lang="fr-FR" sz="2400" dirty="0" smtClean="0"/>
              <a:t>-&gt; utilisation courante et efficace de l’informatique </a:t>
            </a:r>
            <a:r>
              <a:rPr lang="fr-FR" sz="2400" dirty="0" smtClean="0"/>
              <a:t>commerciale dédiée aux activités courantes</a:t>
            </a:r>
            <a:endParaRPr lang="fr-FR" sz="24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12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B3DA330E-0277-4A6F-B2A7-6896CAC67EE6}" type="slidenum">
              <a:rPr lang="fr-FR" smtClean="0"/>
              <a:pPr/>
              <a:t>12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sz="3600" dirty="0" smtClean="0"/>
              <a:t>Les fiches d’activités professionnelles dans le cadre du CCF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95300" y="1817077"/>
            <a:ext cx="8915400" cy="4309086"/>
          </a:xfrm>
        </p:spPr>
        <p:txBody>
          <a:bodyPr>
            <a:normAutofit lnSpcReduction="10000"/>
          </a:bodyPr>
          <a:lstStyle/>
          <a:p>
            <a:r>
              <a:rPr lang="fr-FR" sz="2400" dirty="0" smtClean="0"/>
              <a:t>Le dossier d’ACRC est constitué de fiches d’activités professionnelles réalisées progressivement tout au long de la formation ;</a:t>
            </a:r>
          </a:p>
          <a:p>
            <a:r>
              <a:rPr lang="fr-FR" sz="2400" dirty="0" smtClean="0"/>
              <a:t>Cela suppose </a:t>
            </a:r>
            <a:r>
              <a:rPr lang="fr-FR" sz="2400" dirty="0" smtClean="0"/>
              <a:t>de rendre compte </a:t>
            </a:r>
            <a:r>
              <a:rPr lang="fr-FR" sz="2400" dirty="0" smtClean="0"/>
              <a:t>d’un </a:t>
            </a:r>
            <a:r>
              <a:rPr lang="fr-FR" sz="2400" dirty="0" smtClean="0"/>
              <a:t>certain nombre </a:t>
            </a:r>
            <a:r>
              <a:rPr lang="fr-FR" sz="2400" dirty="0" smtClean="0"/>
              <a:t>d’activités (</a:t>
            </a:r>
            <a:r>
              <a:rPr lang="fr-FR" sz="2400" i="1" dirty="0" smtClean="0"/>
              <a:t>rappel </a:t>
            </a:r>
            <a:r>
              <a:rPr lang="fr-FR" sz="2400" i="1" dirty="0" smtClean="0"/>
              <a:t>:5 compétences à évaluer C 41-C42-C53-C54-C6, sachant que C6 a 4 sous-compétences</a:t>
            </a:r>
            <a:r>
              <a:rPr lang="fr-FR" sz="2400" dirty="0" smtClean="0"/>
              <a:t>);</a:t>
            </a:r>
          </a:p>
          <a:p>
            <a:r>
              <a:rPr lang="fr-FR" sz="2400" dirty="0" smtClean="0"/>
              <a:t>Chaque fiche d’activités professionnelles doit donner lieu à une évaluation </a:t>
            </a:r>
            <a:r>
              <a:rPr lang="fr-FR" sz="2400" dirty="0" smtClean="0"/>
              <a:t> </a:t>
            </a:r>
            <a:r>
              <a:rPr lang="fr-FR" sz="2400" dirty="0" smtClean="0"/>
              <a:t>;</a:t>
            </a:r>
          </a:p>
          <a:p>
            <a:r>
              <a:rPr lang="fr-FR" sz="2400" dirty="0" smtClean="0"/>
              <a:t>Une activité professionnelle </a:t>
            </a:r>
            <a:r>
              <a:rPr lang="fr-FR" sz="2400" dirty="0" smtClean="0"/>
              <a:t>permet de développer une ou plusieurs  compétences.</a:t>
            </a:r>
            <a:endParaRPr lang="fr-FR" sz="2400" dirty="0" smtClean="0"/>
          </a:p>
          <a:p>
            <a:endParaRPr lang="fr-FR" sz="28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13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442BF39A-68AE-4226-B702-155AABADAB8E}" type="slidenum">
              <a:rPr lang="fr-FR" smtClean="0"/>
              <a:pPr/>
              <a:t>13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0014" y="243417"/>
            <a:ext cx="8186006" cy="1116106"/>
          </a:xfrm>
        </p:spPr>
        <p:txBody>
          <a:bodyPr>
            <a:noAutofit/>
          </a:bodyPr>
          <a:lstStyle/>
          <a:p>
            <a:r>
              <a:rPr lang="fr-FR" sz="3200" dirty="0" smtClean="0"/>
              <a:t>La présentation des fiches d’activités professionnelles dans le cadre du CCF</a:t>
            </a:r>
            <a:endParaRPr lang="fr-FR" sz="32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95300" y="1600200"/>
            <a:ext cx="8230720" cy="4660256"/>
          </a:xfrm>
        </p:spPr>
        <p:txBody>
          <a:bodyPr>
            <a:normAutofit fontScale="25000" lnSpcReduction="20000"/>
          </a:bodyPr>
          <a:lstStyle/>
          <a:p>
            <a:endParaRPr lang="fr-FR" sz="6000" dirty="0"/>
          </a:p>
          <a:p>
            <a:r>
              <a:rPr lang="fr-FR" sz="8000" dirty="0" smtClean="0"/>
              <a:t>Chaque compétence donne lieu à une ou plusieurs fiches d’activités.</a:t>
            </a:r>
          </a:p>
          <a:p>
            <a:r>
              <a:rPr lang="fr-FR" sz="8000" dirty="0" smtClean="0"/>
              <a:t>La forme de la fiche d’activités professionnelles n’est pas normée.</a:t>
            </a:r>
            <a:endParaRPr lang="fr-FR" sz="8000" dirty="0"/>
          </a:p>
          <a:p>
            <a:r>
              <a:rPr lang="fr-FR" sz="8000" dirty="0" smtClean="0"/>
              <a:t>Chaque </a:t>
            </a:r>
            <a:r>
              <a:rPr lang="fr-FR" sz="8000" dirty="0" smtClean="0"/>
              <a:t>fiche </a:t>
            </a:r>
            <a:r>
              <a:rPr lang="fr-FR" sz="8000" dirty="0" smtClean="0"/>
              <a:t>d’activités professionnelles </a:t>
            </a:r>
            <a:r>
              <a:rPr lang="fr-FR" sz="8000" dirty="0" smtClean="0"/>
              <a:t>doit décrire :</a:t>
            </a:r>
          </a:p>
          <a:p>
            <a:pPr>
              <a:buNone/>
            </a:pPr>
            <a:r>
              <a:rPr lang="fr-FR" sz="8000" dirty="0" smtClean="0"/>
              <a:t>&gt; la date et la durée de l’activité ;</a:t>
            </a:r>
          </a:p>
          <a:p>
            <a:pPr>
              <a:buNone/>
            </a:pPr>
            <a:r>
              <a:rPr lang="fr-FR" sz="8000" dirty="0" smtClean="0"/>
              <a:t>&gt; le contexte professionnel de l‘activité ;</a:t>
            </a:r>
          </a:p>
          <a:p>
            <a:pPr>
              <a:buNone/>
            </a:pPr>
            <a:r>
              <a:rPr lang="fr-FR" sz="8000" dirty="0" smtClean="0"/>
              <a:t>&gt; les objectifs poursuivis ;</a:t>
            </a:r>
          </a:p>
          <a:p>
            <a:pPr>
              <a:buNone/>
            </a:pPr>
            <a:r>
              <a:rPr lang="fr-FR" sz="8000" dirty="0" smtClean="0"/>
              <a:t>&gt; la méthodologie utilisée ;	</a:t>
            </a:r>
          </a:p>
          <a:p>
            <a:pPr>
              <a:buNone/>
            </a:pPr>
            <a:r>
              <a:rPr lang="fr-FR" sz="8000" dirty="0" smtClean="0"/>
              <a:t>&gt; les moyens et techniques mis en œuvre ;</a:t>
            </a:r>
          </a:p>
          <a:p>
            <a:pPr>
              <a:buFont typeface="Wingdings"/>
              <a:buChar char="Ø"/>
            </a:pPr>
            <a:r>
              <a:rPr lang="fr-FR" sz="8000" dirty="0" smtClean="0"/>
              <a:t>les </a:t>
            </a:r>
            <a:r>
              <a:rPr lang="fr-FR" sz="8000" dirty="0" smtClean="0"/>
              <a:t>résultats </a:t>
            </a:r>
            <a:r>
              <a:rPr lang="fr-FR" sz="8000" dirty="0" smtClean="0"/>
              <a:t>obtenus</a:t>
            </a:r>
          </a:p>
          <a:p>
            <a:pPr marL="0" indent="0">
              <a:buNone/>
            </a:pPr>
            <a:endParaRPr lang="fr-FR" sz="6000" dirty="0" smtClean="0"/>
          </a:p>
          <a:p>
            <a:pPr>
              <a:buNone/>
            </a:pPr>
            <a:endParaRPr lang="fr-FR" sz="5000" dirty="0" smtClean="0"/>
          </a:p>
          <a:p>
            <a:pPr>
              <a:buNone/>
            </a:pPr>
            <a:endParaRPr lang="fr-FR" dirty="0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14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3B15A819-EBE1-4E88-A1DB-F6DD419E9BCD}" type="slidenum">
              <a:rPr lang="fr-FR" smtClean="0"/>
              <a:pPr/>
              <a:t>14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sz="3600" dirty="0" smtClean="0"/>
              <a:t>Les fiches d’activités professionnelles dans le cadre de la forme ponctuelle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95300" y="1817077"/>
            <a:ext cx="8915400" cy="4309086"/>
          </a:xfrm>
        </p:spPr>
        <p:txBody>
          <a:bodyPr>
            <a:normAutofit/>
          </a:bodyPr>
          <a:lstStyle/>
          <a:p>
            <a:r>
              <a:rPr lang="fr-FR" sz="2400" dirty="0" smtClean="0"/>
              <a:t>Chaque compétence doit être présentée par une fiche d’activités professionnelles  ;</a:t>
            </a:r>
          </a:p>
          <a:p>
            <a:r>
              <a:rPr lang="fr-FR" sz="2400" dirty="0" smtClean="0"/>
              <a:t> 6 fiches (</a:t>
            </a:r>
            <a:r>
              <a:rPr lang="fr-FR" sz="2400" i="1" dirty="0" smtClean="0"/>
              <a:t>rappel : 5 compétences à évaluer C 41-C42-C53-C54-C6</a:t>
            </a:r>
            <a:r>
              <a:rPr lang="fr-FR" sz="2400" dirty="0" smtClean="0"/>
              <a:t>), la compétence C6 donnant lieu à deux fiches ;</a:t>
            </a:r>
          </a:p>
          <a:p>
            <a:r>
              <a:rPr lang="fr-FR" sz="2400" dirty="0" smtClean="0"/>
              <a:t>Une activité professionnelle </a:t>
            </a:r>
            <a:r>
              <a:rPr lang="fr-FR" sz="2400" dirty="0" smtClean="0"/>
              <a:t>met en œuvre </a:t>
            </a:r>
            <a:r>
              <a:rPr lang="fr-FR" sz="2400" dirty="0" smtClean="0"/>
              <a:t>une </a:t>
            </a:r>
            <a:r>
              <a:rPr lang="fr-FR" sz="2400" dirty="0" smtClean="0"/>
              <a:t>compétence principale et peut permettre de mobiliser d’autres compétences et savoirs associés.</a:t>
            </a:r>
          </a:p>
          <a:p>
            <a:pPr marL="0" indent="0">
              <a:buNone/>
            </a:pPr>
            <a:endParaRPr lang="fr-FR" sz="28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15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25F4EF4C-E7B5-47D8-B5BD-43927A441C13}" type="slidenum">
              <a:rPr lang="fr-FR" smtClean="0"/>
              <a:pPr/>
              <a:t>15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Exemple : 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1">
              <a:buNone/>
            </a:pPr>
            <a:r>
              <a:rPr lang="fr-FR" sz="2400" dirty="0"/>
              <a:t>U</a:t>
            </a:r>
            <a:r>
              <a:rPr lang="fr-FR" sz="2400" dirty="0" smtClean="0"/>
              <a:t>n candidat réalise une enquête de satisfaction clientèle dans son UC en utilisant Sphinx ou Ethnos :</a:t>
            </a:r>
          </a:p>
          <a:p>
            <a:pPr lvl="1">
              <a:buNone/>
            </a:pPr>
            <a:endParaRPr lang="fr-FR" sz="2400" dirty="0" smtClean="0"/>
          </a:p>
          <a:p>
            <a:pPr lvl="1"/>
            <a:r>
              <a:rPr lang="fr-FR" sz="2400" dirty="0" smtClean="0"/>
              <a:t>La compétence C6 « rechercher et exploiter l’information nécessaire à l’activité commerciale »  donne lieu à une fiche avec une compétence complémentaire en C42 « assurer la qualité de service à la clientèle » et réciproquement ;</a:t>
            </a:r>
          </a:p>
          <a:p>
            <a:pPr lvl="1"/>
            <a:r>
              <a:rPr lang="fr-FR" sz="2400" dirty="0" smtClean="0"/>
              <a:t>Les savoirs associés S 422 (la relation commerciale et le marché), S 72 (la communication interpersonnelle) et S8  (informatique commerciale) sont mobilisés</a:t>
            </a:r>
            <a:r>
              <a:rPr lang="fr-FR" sz="2595" dirty="0" smtClean="0"/>
              <a:t>.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16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25FAE720-37A5-4A84-A6D9-C51C80C48A8F}" type="slidenum">
              <a:rPr lang="fr-FR" smtClean="0"/>
              <a:pPr/>
              <a:t>16</a:t>
            </a:fld>
            <a:endParaRPr lang="fr-FR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0014" y="243417"/>
            <a:ext cx="8186006" cy="1116106"/>
          </a:xfrm>
        </p:spPr>
        <p:txBody>
          <a:bodyPr>
            <a:noAutofit/>
          </a:bodyPr>
          <a:lstStyle/>
          <a:p>
            <a:r>
              <a:rPr lang="fr-FR" sz="2800" dirty="0" smtClean="0"/>
              <a:t>Le contenu du dossier dans le cadre de la forme ponctuelle 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95300" y="2034772"/>
            <a:ext cx="8230720" cy="371891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fr-FR" sz="2400" dirty="0" smtClean="0"/>
              <a:t>- 6 fiches d’activité sont attendues, 1 pour chaque compétence, sauf pour la compétence C6, pour laquelle deux fiches sont demandées</a:t>
            </a:r>
          </a:p>
          <a:p>
            <a:pPr>
              <a:buFontTx/>
              <a:buChar char="-"/>
            </a:pPr>
            <a:r>
              <a:rPr lang="fr-FR" sz="2400" dirty="0" smtClean="0"/>
              <a:t>Pour chaque compétence, une fiche d’activité modèle est présentée dans la circulaire.</a:t>
            </a:r>
          </a:p>
          <a:p>
            <a:pPr>
              <a:buFontTx/>
              <a:buChar char="-"/>
            </a:pPr>
            <a:r>
              <a:rPr lang="fr-FR" sz="2400" dirty="0" smtClean="0"/>
              <a:t>Les rubriques à renseigner sont mentionnées</a:t>
            </a:r>
          </a:p>
          <a:p>
            <a:pPr>
              <a:buNone/>
            </a:pPr>
            <a:endParaRPr lang="fr-FR" sz="2400" dirty="0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17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C8CEEA52-614B-4D80-BE9A-9480EC29A1C4}" type="slidenum">
              <a:rPr lang="fr-FR" smtClean="0"/>
              <a:pPr/>
              <a:t>17</a:t>
            </a:fld>
            <a:endParaRPr lang="fr-FR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75733" y="963083"/>
            <a:ext cx="4375150" cy="933450"/>
          </a:xfrm>
        </p:spPr>
        <p:txBody>
          <a:bodyPr>
            <a:normAutofit fontScale="90000"/>
          </a:bodyPr>
          <a:lstStyle/>
          <a:p>
            <a:r>
              <a:rPr lang="fr-FR" sz="4000" dirty="0" smtClean="0">
                <a:solidFill>
                  <a:schemeClr val="bg1"/>
                </a:solidFill>
              </a:rPr>
              <a:t>Partie 4 : L’évaluation du candidat en ACRC</a:t>
            </a:r>
            <a:endParaRPr lang="fr-FR" sz="4000" dirty="0">
              <a:solidFill>
                <a:schemeClr val="bg1"/>
              </a:solidFill>
            </a:endParaRPr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792ADF70-9A0E-4D32-A405-EDF2F47A26E3}" type="slidenum">
              <a:rPr lang="fr-FR" smtClean="0"/>
              <a:pPr/>
              <a:t>18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Qui évalue le candidat ?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sz="2400" dirty="0" smtClean="0"/>
              <a:t>La commission d’évaluation est composée d’un professeur de GRC (ayant en charge le suivi de l’étudiant), d’un professionnel ou à défaut d’un autre enseignant en charge des enseignements professionnels en BTS MUC ;</a:t>
            </a:r>
          </a:p>
          <a:p>
            <a:pPr>
              <a:buNone/>
            </a:pPr>
            <a:endParaRPr lang="fr-FR" sz="2400" dirty="0" smtClean="0"/>
          </a:p>
          <a:p>
            <a:r>
              <a:rPr lang="fr-FR" sz="2400" dirty="0" smtClean="0"/>
              <a:t>Cette commission évalue le degré de maîtrise des compétences et des savoirs acquis au travers des activités professionnelles ;</a:t>
            </a:r>
          </a:p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19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6DC27C92-AA00-4AF6-B3FB-082D9601CC51}" type="slidenum">
              <a:rPr lang="fr-FR" smtClean="0"/>
              <a:pPr/>
              <a:t>19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75733" y="963083"/>
            <a:ext cx="4375150" cy="933450"/>
          </a:xfrm>
        </p:spPr>
        <p:txBody>
          <a:bodyPr>
            <a:normAutofit fontScale="90000"/>
          </a:bodyPr>
          <a:lstStyle/>
          <a:p>
            <a:r>
              <a:rPr lang="fr-FR" sz="4000" dirty="0" smtClean="0">
                <a:solidFill>
                  <a:schemeClr val="bg1"/>
                </a:solidFill>
              </a:rPr>
              <a:t>Partie 1</a:t>
            </a:r>
            <a:br>
              <a:rPr lang="fr-FR" sz="4000" dirty="0" smtClean="0">
                <a:solidFill>
                  <a:schemeClr val="bg1"/>
                </a:solidFill>
              </a:rPr>
            </a:br>
            <a:r>
              <a:rPr lang="fr-FR" sz="4000" dirty="0" smtClean="0">
                <a:solidFill>
                  <a:schemeClr val="bg1"/>
                </a:solidFill>
              </a:rPr>
              <a:t>Evolution de l’évaluation des compétences et l’impact sur les savoirs associés</a:t>
            </a:r>
            <a:endParaRPr lang="fr-FR" sz="4000" dirty="0">
              <a:solidFill>
                <a:schemeClr val="bg1"/>
              </a:solidFill>
            </a:endParaRPr>
          </a:p>
        </p:txBody>
      </p:sp>
      <p:sp>
        <p:nvSpPr>
          <p:cNvPr id="3" name="ZoneTexte 2"/>
          <p:cNvSpPr txBox="1"/>
          <p:nvPr/>
        </p:nvSpPr>
        <p:spPr>
          <a:xfrm>
            <a:off x="7461250" y="2476499"/>
            <a:ext cx="3234179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i="1" dirty="0" smtClean="0">
                <a:solidFill>
                  <a:schemeClr val="bg1"/>
                </a:solidFill>
              </a:rPr>
              <a:t>Les principaux </a:t>
            </a:r>
          </a:p>
          <a:p>
            <a:r>
              <a:rPr lang="fr-FR" sz="2400" i="1" dirty="0" smtClean="0">
                <a:solidFill>
                  <a:schemeClr val="bg1"/>
                </a:solidFill>
              </a:rPr>
              <a:t>changements</a:t>
            </a:r>
            <a:endParaRPr lang="fr-FR" sz="2400" i="1" dirty="0">
              <a:solidFill>
                <a:schemeClr val="bg1"/>
              </a:solidFill>
            </a:endParaRPr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1E94E74A-DB86-465F-B062-67948666BBA4}" type="slidenum">
              <a:rPr lang="fr-FR" smtClean="0"/>
              <a:pPr/>
              <a:t>2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Quand évaluer le candidat en CCF ?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40014" y="2324477"/>
            <a:ext cx="8186006" cy="3361099"/>
          </a:xfrm>
        </p:spPr>
        <p:txBody>
          <a:bodyPr>
            <a:noAutofit/>
          </a:bodyPr>
          <a:lstStyle/>
          <a:p>
            <a:r>
              <a:rPr lang="fr-FR" dirty="0" smtClean="0"/>
              <a:t>L’épreuve E5 est un contrôle en cours de formation :  l’évaluation doit être réalisée au fur et à mesure de la formation de l’étudiant  ;</a:t>
            </a:r>
          </a:p>
          <a:p>
            <a:r>
              <a:rPr lang="fr-FR" dirty="0" smtClean="0"/>
              <a:t>Cela implique un suivi individualisé et continu de chaque étudiant, 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20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91B4C69A-6577-4E73-ADB4-FB012B646926}" type="slidenum">
              <a:rPr lang="fr-FR" smtClean="0"/>
              <a:pPr/>
              <a:t>20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FR" sz="3600" dirty="0" smtClean="0"/>
              <a:t>La mise en œuvre de l’évaluation </a:t>
            </a:r>
            <a:r>
              <a:rPr lang="fr-FR" dirty="0" smtClean="0"/>
              <a:t>en CCF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04800" y="2133568"/>
            <a:ext cx="8915400" cy="2987072"/>
          </a:xfrm>
        </p:spPr>
        <p:txBody>
          <a:bodyPr>
            <a:normAutofit/>
          </a:bodyPr>
          <a:lstStyle/>
          <a:p>
            <a:pPr>
              <a:buFont typeface="Wingdings" pitchFamily="-84" charset="2"/>
              <a:buChar char="Ø"/>
            </a:pPr>
            <a:r>
              <a:rPr lang="fr-FR" dirty="0" smtClean="0"/>
              <a:t>On peut retenir une pluralité des modes d’évaluation ;</a:t>
            </a:r>
          </a:p>
          <a:p>
            <a:pPr>
              <a:buFont typeface="Wingdings" pitchFamily="-84" charset="2"/>
              <a:buChar char="Ø"/>
            </a:pPr>
            <a:r>
              <a:rPr lang="fr-FR" dirty="0" smtClean="0"/>
              <a:t>Les évaluations au fil de l’eau sont assurées par le professeur, le tuteur ou les deux conjointement ;</a:t>
            </a:r>
          </a:p>
          <a:p>
            <a:pPr>
              <a:buFont typeface="Wingdings" pitchFamily="-84" charset="2"/>
              <a:buChar char="Ø"/>
            </a:pPr>
            <a:r>
              <a:rPr lang="fr-FR" dirty="0" smtClean="0"/>
              <a:t>Une évaluation finale est réalisée, conformément à la grille présentée dans la circulaire par le professeur ayant réalisé le suivi et un professionnel, ou par un professeur de l’équipe pédagogique ayant en charge l’enseignement professionnel.</a:t>
            </a:r>
          </a:p>
          <a:p>
            <a:pPr>
              <a:buNone/>
            </a:pP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21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10990412-605D-48BA-B7A9-77AA16D4E40C}" type="slidenum">
              <a:rPr lang="fr-FR" smtClean="0"/>
              <a:pPr/>
              <a:t>21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0014" y="243417"/>
            <a:ext cx="8186006" cy="1116106"/>
          </a:xfrm>
        </p:spPr>
        <p:txBody>
          <a:bodyPr>
            <a:noAutofit/>
          </a:bodyPr>
          <a:lstStyle/>
          <a:p>
            <a:r>
              <a:rPr lang="fr-FR" sz="2800" dirty="0" smtClean="0"/>
              <a:t>L’évaluation dans le cadre de la forme ponctuelle : l’oral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95300" y="1359523"/>
            <a:ext cx="8230720" cy="466025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fr-FR" sz="2400" dirty="0" smtClean="0"/>
              <a:t>L’épreuve dure 45 minutes :</a:t>
            </a:r>
          </a:p>
          <a:p>
            <a:pPr>
              <a:buFontTx/>
              <a:buChar char="-"/>
            </a:pPr>
            <a:r>
              <a:rPr lang="fr-FR" sz="2400" dirty="0" smtClean="0"/>
              <a:t>10 minutes de présentation du contexte et des activités</a:t>
            </a:r>
          </a:p>
          <a:p>
            <a:pPr>
              <a:buFontTx/>
              <a:buChar char="-"/>
            </a:pPr>
            <a:r>
              <a:rPr lang="fr-FR" sz="2400" dirty="0" smtClean="0"/>
              <a:t>Le reste de l’oral :</a:t>
            </a:r>
          </a:p>
          <a:p>
            <a:pPr lvl="2">
              <a:buFontTx/>
              <a:buChar char="-"/>
            </a:pPr>
            <a:r>
              <a:rPr lang="fr-FR" sz="2200" dirty="0" smtClean="0"/>
              <a:t>Entretien sur </a:t>
            </a:r>
            <a:r>
              <a:rPr lang="fr-FR" sz="2200" dirty="0" smtClean="0"/>
              <a:t>chaque domaine de </a:t>
            </a:r>
            <a:r>
              <a:rPr lang="fr-FR" sz="2200" dirty="0" smtClean="0"/>
              <a:t>compétence</a:t>
            </a:r>
          </a:p>
          <a:p>
            <a:pPr lvl="2">
              <a:buFontTx/>
              <a:buChar char="-"/>
            </a:pPr>
            <a:r>
              <a:rPr lang="fr-FR" sz="2200" dirty="0" smtClean="0"/>
              <a:t>Manipulation de l’outil informatique afin d’évaluer la compétence C6 « Rechercher et exploiter l’information nécessaire à l’activité commerciale  »</a:t>
            </a:r>
          </a:p>
          <a:p>
            <a:pPr>
              <a:buNone/>
            </a:pPr>
            <a:r>
              <a:rPr lang="fr-FR" sz="2400" dirty="0" smtClean="0"/>
              <a:t>- La commission est composée d’un professeur en charge d’enseignement professionnel et d’un professionnel (ou à défaut, un autre professeur)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22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CDC25E26-19EB-4F7A-8373-432F7A176C3E}" type="slidenum">
              <a:rPr lang="fr-FR" smtClean="0"/>
              <a:pPr/>
              <a:t>22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sz="3600" dirty="0" smtClean="0"/>
              <a:t>Quels sont les cas de « non validation » ?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sz="2400" dirty="0" smtClean="0"/>
              <a:t>La mention « non valide » peut-être prononcée lorsqu’une des situations suivantes est constatée :</a:t>
            </a:r>
          </a:p>
          <a:p>
            <a:endParaRPr lang="fr-FR" sz="2400" dirty="0" smtClean="0"/>
          </a:p>
          <a:p>
            <a:pPr lvl="1"/>
            <a:r>
              <a:rPr lang="fr-FR" sz="2400" dirty="0" smtClean="0"/>
              <a:t>absence de dossier professionnel ;</a:t>
            </a:r>
          </a:p>
          <a:p>
            <a:pPr lvl="1"/>
            <a:r>
              <a:rPr lang="fr-FR" sz="2400" dirty="0" smtClean="0"/>
              <a:t>durée de stage inférieure à la durée requise par la réglementation de l’examen</a:t>
            </a:r>
          </a:p>
          <a:p>
            <a:pPr lvl="1"/>
            <a:r>
              <a:rPr lang="fr-FR" sz="2400" dirty="0" smtClean="0"/>
              <a:t>dossier non visé ou signé par les personnes habilitées à cet effet.</a:t>
            </a:r>
            <a:endParaRPr lang="fr-FR" sz="24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23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3BED1225-1103-401F-AAF8-CB9001C1798E}" type="slidenum">
              <a:rPr lang="fr-FR" smtClean="0"/>
              <a:pPr/>
              <a:t>23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75733" y="963083"/>
            <a:ext cx="4375150" cy="933450"/>
          </a:xfrm>
        </p:spPr>
        <p:txBody>
          <a:bodyPr>
            <a:normAutofit fontScale="90000"/>
          </a:bodyPr>
          <a:lstStyle/>
          <a:p>
            <a:r>
              <a:rPr lang="fr-FR" sz="4000" dirty="0" smtClean="0">
                <a:solidFill>
                  <a:schemeClr val="bg1"/>
                </a:solidFill>
              </a:rPr>
              <a:t>Partie 5 : Présentation du </a:t>
            </a:r>
            <a:br>
              <a:rPr lang="fr-FR" sz="4000" dirty="0" smtClean="0">
                <a:solidFill>
                  <a:schemeClr val="bg1"/>
                </a:solidFill>
              </a:rPr>
            </a:br>
            <a:r>
              <a:rPr lang="fr-FR" sz="4000" dirty="0" smtClean="0">
                <a:solidFill>
                  <a:schemeClr val="bg1"/>
                </a:solidFill>
              </a:rPr>
              <a:t>Epreuve E6 (PDUC)- </a:t>
            </a:r>
            <a:r>
              <a:rPr lang="fr-FR" sz="4000" dirty="0" err="1" smtClean="0">
                <a:solidFill>
                  <a:schemeClr val="bg1"/>
                </a:solidFill>
              </a:rPr>
              <a:t>Coef</a:t>
            </a:r>
            <a:r>
              <a:rPr lang="fr-FR" sz="4000" dirty="0" smtClean="0">
                <a:solidFill>
                  <a:schemeClr val="bg1"/>
                </a:solidFill>
              </a:rPr>
              <a:t> 4</a:t>
            </a:r>
            <a:endParaRPr lang="fr-FR" sz="4000" dirty="0">
              <a:solidFill>
                <a:schemeClr val="bg1"/>
              </a:solidFill>
            </a:endParaRPr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59BF3B57-E204-41AC-AE2B-517FB2D1F2C7}" type="slidenum">
              <a:rPr lang="fr-FR" smtClean="0"/>
              <a:pPr/>
              <a:t>24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L’épreuve et le support d’évaluation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algn="just">
              <a:buNone/>
            </a:pPr>
            <a:r>
              <a:rPr lang="fr-FR" sz="2400" dirty="0" smtClean="0"/>
              <a:t>L’épreuve E6 doit permettre </a:t>
            </a:r>
            <a:r>
              <a:rPr lang="fr-FR" sz="2400" i="1" dirty="0" smtClean="0"/>
              <a:t>« d’évaluer les aptitudes du candidat à prendre des décisions ayant une incidence directe sur le développement d’une UC en appréciant les conséquences  humaines, financières et organisationnelles et en estimant leur faisabilité ».</a:t>
            </a:r>
          </a:p>
          <a:p>
            <a:r>
              <a:rPr lang="fr-FR" sz="2400" dirty="0" smtClean="0"/>
              <a:t>L’épreuve prend appui sur un </a:t>
            </a:r>
            <a:r>
              <a:rPr lang="fr-FR" sz="2400" u="sng" dirty="0" smtClean="0"/>
              <a:t>dossier professionnel </a:t>
            </a:r>
            <a:r>
              <a:rPr lang="fr-FR" sz="2400" dirty="0" smtClean="0"/>
              <a:t>élaboré par le candidat au fur et à mesure de sa formation ;</a:t>
            </a:r>
          </a:p>
          <a:p>
            <a:r>
              <a:rPr lang="fr-FR" sz="2400" dirty="0" smtClean="0"/>
              <a:t>Ce dossier professionnel s’appuie sur un projet de développement en cohérence avec la politique de l’enseigne.</a:t>
            </a:r>
          </a:p>
          <a:p>
            <a:endParaRPr lang="fr-FR" sz="28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25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4E2BA9CC-BC30-44E5-8758-1D3F8361C0CC}" type="slidenum">
              <a:rPr lang="fr-FR" smtClean="0"/>
              <a:pPr/>
              <a:t>25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Les compétences évaluées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sz="2400" dirty="0" smtClean="0"/>
              <a:t>C 3 : Piloter des projets d’action commerciale ou de management ;</a:t>
            </a:r>
          </a:p>
          <a:p>
            <a:pPr lvl="1"/>
            <a:r>
              <a:rPr lang="fr-FR" sz="2200" dirty="0" smtClean="0"/>
              <a:t>C31 Concevoir le projet</a:t>
            </a:r>
          </a:p>
          <a:p>
            <a:pPr lvl="1"/>
            <a:r>
              <a:rPr lang="fr-FR" sz="2200" dirty="0" smtClean="0"/>
              <a:t>C32 Conduire le projet</a:t>
            </a:r>
          </a:p>
          <a:p>
            <a:pPr lvl="1"/>
            <a:r>
              <a:rPr lang="fr-FR" sz="2200" dirty="0" smtClean="0"/>
              <a:t>C33 Evaluer le projet</a:t>
            </a:r>
          </a:p>
          <a:p>
            <a:r>
              <a:rPr lang="fr-FR" sz="2400" dirty="0" smtClean="0"/>
              <a:t>C 43 : Développer et maintenir la clientèle de l’unité commerciale ;</a:t>
            </a:r>
          </a:p>
          <a:p>
            <a:r>
              <a:rPr lang="fr-FR" sz="2400" dirty="0" smtClean="0"/>
              <a:t>C 51 : Elaborer une offre commerciale adaptée à la clientèle.</a:t>
            </a: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26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D875A4EC-91AE-41A9-857D-A884B354AFFE}" type="slidenum">
              <a:rPr lang="fr-FR" smtClean="0"/>
              <a:pPr/>
              <a:t>26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Les savoirs associés mobilisés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40014" y="2473570"/>
            <a:ext cx="8491444" cy="3448928"/>
          </a:xfrm>
        </p:spPr>
        <p:txBody>
          <a:bodyPr>
            <a:normAutofit/>
          </a:bodyPr>
          <a:lstStyle/>
          <a:p>
            <a:r>
              <a:rPr lang="fr-FR" sz="2400" dirty="0" smtClean="0"/>
              <a:t>S 43 La mercatique des réseaux d’unités commerciales ;</a:t>
            </a:r>
          </a:p>
          <a:p>
            <a:pPr>
              <a:buNone/>
            </a:pPr>
            <a:endParaRPr lang="fr-FR" sz="2400" dirty="0" smtClean="0"/>
          </a:p>
          <a:p>
            <a:r>
              <a:rPr lang="fr-FR" sz="2400" dirty="0" smtClean="0"/>
              <a:t>S 55 Le management de projet ;</a:t>
            </a:r>
          </a:p>
          <a:p>
            <a:pPr>
              <a:buNone/>
            </a:pPr>
            <a:endParaRPr lang="fr-FR" sz="2400" dirty="0" smtClean="0"/>
          </a:p>
          <a:p>
            <a:r>
              <a:rPr lang="fr-FR" sz="2400" dirty="0" smtClean="0"/>
              <a:t>S 732 La communication et le management de projet.</a:t>
            </a:r>
          </a:p>
          <a:p>
            <a:pPr>
              <a:buNone/>
            </a:pPr>
            <a:endParaRPr lang="fr-FR" sz="2400" dirty="0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27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7A242571-3DCC-48BE-B7C7-B02B45978F64}" type="slidenum">
              <a:rPr lang="fr-FR" smtClean="0"/>
              <a:pPr/>
              <a:t>27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FR" sz="3600" dirty="0" smtClean="0"/>
              <a:t>La notion de projet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40014" y="2642383"/>
            <a:ext cx="8186006" cy="2492325"/>
          </a:xfrm>
        </p:spPr>
        <p:txBody>
          <a:bodyPr>
            <a:noAutofit/>
          </a:bodyPr>
          <a:lstStyle/>
          <a:p>
            <a:r>
              <a:rPr lang="fr-FR" sz="2400" dirty="0" smtClean="0"/>
              <a:t>Les projets relèvent essentiellement  :</a:t>
            </a:r>
          </a:p>
          <a:p>
            <a:pPr>
              <a:buNone/>
            </a:pPr>
            <a:r>
              <a:rPr lang="fr-FR" sz="2400" dirty="0" smtClean="0"/>
              <a:t>	- du développement de la clientèle</a:t>
            </a:r>
            <a:r>
              <a:rPr lang="fr-FR" sz="2400" dirty="0"/>
              <a:t> </a:t>
            </a:r>
            <a:r>
              <a:rPr lang="fr-FR" sz="2400" dirty="0" smtClean="0"/>
              <a:t>;</a:t>
            </a:r>
          </a:p>
          <a:p>
            <a:pPr>
              <a:buNone/>
            </a:pPr>
            <a:r>
              <a:rPr lang="fr-FR" sz="2400" dirty="0" smtClean="0"/>
              <a:t>	- du développement de l’offre.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28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866C4B3B-EB33-4903-A005-4066C690C85C}" type="slidenum">
              <a:rPr lang="fr-FR" smtClean="0"/>
              <a:pPr/>
              <a:t>28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Le contenu du dossier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95300" y="2520461"/>
            <a:ext cx="8915400" cy="2628314"/>
          </a:xfrm>
        </p:spPr>
        <p:txBody>
          <a:bodyPr>
            <a:normAutofit/>
          </a:bodyPr>
          <a:lstStyle/>
          <a:p>
            <a:r>
              <a:rPr lang="fr-FR" sz="2400" dirty="0" smtClean="0"/>
              <a:t>Le dossier </a:t>
            </a:r>
            <a:r>
              <a:rPr lang="fr-FR" sz="2400" dirty="0" smtClean="0"/>
              <a:t>s’organise en </a:t>
            </a:r>
            <a:r>
              <a:rPr lang="fr-FR" sz="2400" dirty="0" smtClean="0"/>
              <a:t>3 parties :</a:t>
            </a:r>
          </a:p>
          <a:p>
            <a:pPr lvl="1">
              <a:buFontTx/>
              <a:buChar char="-"/>
            </a:pPr>
            <a:r>
              <a:rPr lang="fr-FR" sz="2200" dirty="0" smtClean="0"/>
              <a:t>Un diagnostic partiel de l’UC ;</a:t>
            </a:r>
          </a:p>
          <a:p>
            <a:pPr lvl="1">
              <a:buFontTx/>
              <a:buChar char="-"/>
            </a:pPr>
            <a:r>
              <a:rPr lang="fr-FR" sz="2200" dirty="0" smtClean="0"/>
              <a:t>Une préconisation comportant une analyse des répercussions (humaines, financières, organisationnelles) ;</a:t>
            </a:r>
          </a:p>
          <a:p>
            <a:pPr lvl="1">
              <a:buFontTx/>
              <a:buChar char="-"/>
            </a:pPr>
            <a:r>
              <a:rPr lang="fr-FR" sz="2200" dirty="0" smtClean="0"/>
              <a:t>Des premières réflexions pour la mise en œuvre de la préconisation.</a:t>
            </a:r>
          </a:p>
          <a:p>
            <a:endParaRPr lang="fr-FR" sz="28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29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274823F4-22FC-41EB-9AAE-59687A46A2E4}" type="slidenum">
              <a:rPr lang="fr-FR" smtClean="0"/>
              <a:pPr/>
              <a:t>29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Espace réservé du contenu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38557073"/>
              </p:ext>
            </p:extLst>
          </p:nvPr>
        </p:nvGraphicFramePr>
        <p:xfrm>
          <a:off x="1" y="-39553"/>
          <a:ext cx="10013019" cy="75024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74478"/>
                <a:gridCol w="4293643"/>
                <a:gridCol w="446819"/>
                <a:gridCol w="127319"/>
                <a:gridCol w="215697"/>
                <a:gridCol w="275173"/>
                <a:gridCol w="608629"/>
                <a:gridCol w="463874"/>
                <a:gridCol w="489095"/>
                <a:gridCol w="418292"/>
              </a:tblGrid>
              <a:tr h="644423">
                <a:tc gridSpan="2">
                  <a:txBody>
                    <a:bodyPr/>
                    <a:lstStyle/>
                    <a:p>
                      <a:r>
                        <a:rPr lang="fr-FR" sz="1800" dirty="0" smtClean="0"/>
                        <a:t>Compétences &amp; Certification</a:t>
                      </a:r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lang="fr-FR" sz="1800" dirty="0" smtClean="0"/>
                        <a:t>U4 MGUC</a:t>
                      </a:r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fr-FR" sz="1800" dirty="0" smtClean="0">
                          <a:solidFill>
                            <a:srgbClr val="00BD01"/>
                          </a:solidFill>
                        </a:rPr>
                        <a:t>U5 ACRC</a:t>
                      </a:r>
                      <a:endParaRPr lang="fr-FR" sz="1800" dirty="0">
                        <a:solidFill>
                          <a:srgbClr val="00BD01"/>
                        </a:solidFill>
                      </a:endParaRPr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fr-FR" sz="1800" dirty="0" smtClean="0">
                          <a:solidFill>
                            <a:srgbClr val="FF7419"/>
                          </a:solidFill>
                        </a:rPr>
                        <a:t>U6 </a:t>
                      </a:r>
                      <a:r>
                        <a:rPr lang="fr-FR" sz="1800" dirty="0" smtClean="0">
                          <a:solidFill>
                            <a:srgbClr val="FF7419"/>
                          </a:solidFill>
                        </a:rPr>
                        <a:t>PDUC</a:t>
                      </a:r>
                      <a:endParaRPr lang="fr-FR" sz="1800" dirty="0">
                        <a:solidFill>
                          <a:srgbClr val="FF7419"/>
                        </a:solidFill>
                      </a:endParaRPr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rowSpan="2">
                  <a:txBody>
                    <a:bodyPr/>
                    <a:lstStyle/>
                    <a:p>
                      <a:r>
                        <a:rPr lang="fr-FR" sz="1400" dirty="0" smtClean="0"/>
                        <a:t>C1 Manager une équipe commerciale</a:t>
                      </a:r>
                      <a:endParaRPr lang="fr-FR" sz="1400" dirty="0"/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C11 Constituer une équipe professionnelle</a:t>
                      </a:r>
                      <a:r>
                        <a:rPr lang="fr-FR" sz="1200" baseline="0" dirty="0" smtClean="0"/>
                        <a:t> et motivée</a:t>
                      </a:r>
                      <a:endParaRPr lang="fr-FR" sz="1200" dirty="0"/>
                    </a:p>
                  </a:txBody>
                  <a:tcPr marL="99060" marR="99060"/>
                </a:tc>
                <a:tc gridSpan="2">
                  <a:txBody>
                    <a:bodyPr/>
                    <a:lstStyle/>
                    <a:p>
                      <a:endParaRPr lang="fr-FR" sz="1800" dirty="0">
                        <a:solidFill>
                          <a:schemeClr val="bg2">
                            <a:lumMod val="10000"/>
                          </a:schemeClr>
                        </a:solidFill>
                      </a:endParaRPr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vMerge="1">
                  <a:txBody>
                    <a:bodyPr/>
                    <a:lstStyle/>
                    <a:p>
                      <a:endParaRPr lang="fr-FR" sz="140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C12 Organiser le travail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rowSpan="3">
                  <a:txBody>
                    <a:bodyPr/>
                    <a:lstStyle/>
                    <a:p>
                      <a:r>
                        <a:rPr lang="fr-FR" sz="1400" dirty="0" smtClean="0"/>
                        <a:t>C2 Gérer une </a:t>
                      </a:r>
                      <a:r>
                        <a:rPr lang="fr-FR" sz="1400" dirty="0" err="1" smtClean="0"/>
                        <a:t>uc</a:t>
                      </a:r>
                      <a:endParaRPr lang="fr-FR" sz="1400" dirty="0"/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C21 Assurer le fonctionnement courant de l’</a:t>
                      </a:r>
                      <a:r>
                        <a:rPr lang="fr-FR" sz="1200" dirty="0" err="1" smtClean="0"/>
                        <a:t>uc</a:t>
                      </a:r>
                      <a:endParaRPr lang="fr-FR" sz="1200" dirty="0"/>
                    </a:p>
                  </a:txBody>
                  <a:tcPr marL="99060" marR="99060"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9060" marR="99060">
                    <a:solidFill>
                      <a:srgbClr val="00BD01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dirty="0"/>
                    </a:p>
                  </a:txBody>
                  <a:tcPr marL="99060" marR="99060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C22 Assurer la gestion prévisionnelle</a:t>
                      </a:r>
                      <a:endParaRPr lang="fr-FR" sz="1200" dirty="0"/>
                    </a:p>
                  </a:txBody>
                  <a:tcPr marL="99060" marR="99060"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C23 Assurer</a:t>
                      </a:r>
                      <a:r>
                        <a:rPr lang="fr-FR" sz="1200" baseline="0" dirty="0" smtClean="0"/>
                        <a:t> la communication des résultats</a:t>
                      </a:r>
                      <a:endParaRPr lang="fr-FR" sz="1200" dirty="0"/>
                    </a:p>
                  </a:txBody>
                  <a:tcPr marL="99060" marR="99060"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dirty="0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501430">
                <a:tc>
                  <a:txBody>
                    <a:bodyPr/>
                    <a:lstStyle/>
                    <a:p>
                      <a:r>
                        <a:rPr lang="fr-FR" sz="1400" dirty="0" smtClean="0"/>
                        <a:t>C3 Piloter des projets d’action commerciale ou de management</a:t>
                      </a:r>
                      <a:endParaRPr lang="fr-FR" sz="1400" dirty="0"/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283644">
                <a:tc rowSpan="3">
                  <a:txBody>
                    <a:bodyPr/>
                    <a:lstStyle/>
                    <a:p>
                      <a:r>
                        <a:rPr lang="fr-FR" sz="1400" dirty="0" smtClean="0"/>
                        <a:t>C4 Maîtriser la relation avec la clientèle</a:t>
                      </a:r>
                      <a:endParaRPr lang="fr-FR" sz="1400" dirty="0"/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C41 Vendre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C42 Assurer la qualité de service à la clientèle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C43 Développer et maintenir la clientèle de l’</a:t>
                      </a:r>
                      <a:r>
                        <a:rPr lang="fr-FR" sz="1200" dirty="0" err="1" smtClean="0"/>
                        <a:t>uc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rowSpan="4">
                  <a:txBody>
                    <a:bodyPr/>
                    <a:lstStyle/>
                    <a:p>
                      <a:r>
                        <a:rPr lang="fr-FR" sz="1400" dirty="0" smtClean="0"/>
                        <a:t>C5 Gérer l’offre de produits</a:t>
                      </a:r>
                      <a:r>
                        <a:rPr lang="fr-FR" sz="1400" baseline="0" dirty="0" smtClean="0"/>
                        <a:t> et de services</a:t>
                      </a:r>
                      <a:endParaRPr lang="fr-FR" sz="1400" dirty="0"/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C51 Elaborer une offre commerciale adaptée à la clientèle 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rgbClr val="00BD01"/>
                    </a:solidFill>
                  </a:tcPr>
                </a:tc>
              </a:tr>
              <a:tr h="353951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C52 Gérer les achats et les approvisionnements</a:t>
                      </a:r>
                      <a:endParaRPr lang="fr-FR" sz="1200" dirty="0"/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27525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C53 Mettre en place un espace commercial attractif</a:t>
                      </a:r>
                      <a:r>
                        <a:rPr lang="fr-FR" sz="1200" baseline="0" dirty="0" smtClean="0"/>
                        <a:t> et fonctionnel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02269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C54 Dynamiser l’offre</a:t>
                      </a:r>
                      <a:r>
                        <a:rPr lang="fr-FR" sz="1200" baseline="0" dirty="0" smtClean="0"/>
                        <a:t> de produits et de services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rowSpan="4">
                  <a:txBody>
                    <a:bodyPr/>
                    <a:lstStyle/>
                    <a:p>
                      <a:r>
                        <a:rPr lang="fr-FR" sz="1400" dirty="0" smtClean="0"/>
                        <a:t>C6 Rechercher</a:t>
                      </a:r>
                      <a:r>
                        <a:rPr lang="fr-FR" sz="1400" baseline="0" dirty="0" smtClean="0"/>
                        <a:t> et exploiter l’information nécessaire à l’activité commerciale</a:t>
                      </a:r>
                      <a:endParaRPr lang="fr-FR" sz="1400" dirty="0"/>
                    </a:p>
                  </a:txBody>
                  <a:tcPr marL="99060" marR="99060"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C61 Assurer la veille commerciale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C62 Réaliser</a:t>
                      </a:r>
                      <a:r>
                        <a:rPr lang="fr-FR" sz="1200" baseline="0" dirty="0" smtClean="0"/>
                        <a:t> des études commerciales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C63 Enrichir</a:t>
                      </a:r>
                      <a:r>
                        <a:rPr lang="fr-FR" sz="1200" baseline="0" dirty="0" smtClean="0"/>
                        <a:t> et exploiter le système d’information commercial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3951">
                <a:tc vMerge="1">
                  <a:txBody>
                    <a:bodyPr/>
                    <a:lstStyle/>
                    <a:p>
                      <a:endParaRPr lang="fr-FR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200" dirty="0" smtClean="0"/>
                        <a:t>C64 Intégrer les technologies de l’information dans son activité </a:t>
                      </a:r>
                      <a:endParaRPr lang="fr-FR" sz="1200" dirty="0"/>
                    </a:p>
                  </a:txBody>
                  <a:tcPr marL="99060" marR="99060"/>
                </a:tc>
                <a:tc gridSpan="4">
                  <a:txBody>
                    <a:bodyPr/>
                    <a:lstStyle/>
                    <a:p>
                      <a:endParaRPr lang="fr-FR" sz="180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chemeClr val="bg2">
                        <a:lumMod val="1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800" dirty="0"/>
                    </a:p>
                  </a:txBody>
                  <a:tcPr marL="99060" marR="9906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75733" y="963083"/>
            <a:ext cx="4375150" cy="933450"/>
          </a:xfrm>
        </p:spPr>
        <p:txBody>
          <a:bodyPr>
            <a:normAutofit fontScale="90000"/>
          </a:bodyPr>
          <a:lstStyle/>
          <a:p>
            <a:r>
              <a:rPr lang="fr-FR" sz="4000" dirty="0" smtClean="0">
                <a:solidFill>
                  <a:schemeClr val="bg1"/>
                </a:solidFill>
              </a:rPr>
              <a:t>Partie 6 : L’évaluation du candidat en PDUC</a:t>
            </a:r>
            <a:endParaRPr lang="fr-FR" sz="4000" dirty="0">
              <a:solidFill>
                <a:schemeClr val="bg1"/>
              </a:solidFill>
            </a:endParaRPr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9F618425-7418-4899-AACC-DC9358307372}" type="slidenum">
              <a:rPr lang="fr-FR" smtClean="0"/>
              <a:pPr/>
              <a:t>30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fr-FR" sz="3600" dirty="0" smtClean="0"/>
              <a:t>La mise en œuvre de l’évaluation </a:t>
            </a:r>
            <a:r>
              <a:rPr lang="fr-FR" dirty="0" smtClean="0"/>
              <a:t>en CCF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04800" y="2133568"/>
            <a:ext cx="8915400" cy="2987072"/>
          </a:xfrm>
        </p:spPr>
        <p:txBody>
          <a:bodyPr>
            <a:normAutofit/>
          </a:bodyPr>
          <a:lstStyle/>
          <a:p>
            <a:pPr>
              <a:buFont typeface="Wingdings" pitchFamily="-84" charset="2"/>
              <a:buChar char="Ø"/>
            </a:pPr>
            <a:r>
              <a:rPr lang="fr-FR" dirty="0" smtClean="0"/>
              <a:t>Les évaluations au fil de l’eau des différentes parties du projet sont assurées par le professeur, le tuteur ou les deux conjointement ;</a:t>
            </a:r>
          </a:p>
          <a:p>
            <a:pPr>
              <a:buFont typeface="Wingdings" pitchFamily="-84" charset="2"/>
              <a:buChar char="Ø"/>
            </a:pPr>
            <a:r>
              <a:rPr lang="fr-FR" dirty="0" smtClean="0"/>
              <a:t>Une évaluation finale est réalisée, conformément à la grille présentée dans la circulaire par le professeur ayant réalisé le suivi et un professionnel, ou à un professeur de l’équipe pédagogique ayant en charge l’enseignement professionnel.</a:t>
            </a:r>
          </a:p>
          <a:p>
            <a:pPr>
              <a:buNone/>
            </a:pPr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31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E91AEA8B-6F61-4193-A10B-4A982DA08473}" type="slidenum">
              <a:rPr lang="fr-FR" smtClean="0"/>
              <a:pPr/>
              <a:t>31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Quand évaluer le candidat en CCF ?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657709" y="2161515"/>
            <a:ext cx="8186006" cy="2953693"/>
          </a:xfrm>
        </p:spPr>
        <p:txBody>
          <a:bodyPr>
            <a:noAutofit/>
          </a:bodyPr>
          <a:lstStyle/>
          <a:p>
            <a:r>
              <a:rPr lang="fr-FR" dirty="0" smtClean="0"/>
              <a:t>L’épreuve E6 est un contrôle en cours de formation : l’évaluation doit être réalisée au fur et à mesure de la formation de l’étudiant  ;</a:t>
            </a:r>
          </a:p>
          <a:p>
            <a:r>
              <a:rPr lang="fr-FR" dirty="0" smtClean="0"/>
              <a:t>Cela implique un suivi individualisé et continu de chaque étudiant.</a:t>
            </a:r>
          </a:p>
          <a:p>
            <a:pPr>
              <a:buNone/>
            </a:pPr>
            <a:endParaRPr lang="fr-FR" dirty="0" smtClean="0"/>
          </a:p>
          <a:p>
            <a:pPr>
              <a:buNone/>
            </a:pPr>
            <a:endParaRPr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32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3147E236-4105-451A-A82C-AD1461786F04}" type="slidenum">
              <a:rPr lang="fr-FR" smtClean="0"/>
              <a:pPr/>
              <a:t>32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540014" y="243417"/>
            <a:ext cx="8186006" cy="1116106"/>
          </a:xfrm>
        </p:spPr>
        <p:txBody>
          <a:bodyPr>
            <a:noAutofit/>
          </a:bodyPr>
          <a:lstStyle/>
          <a:p>
            <a:r>
              <a:rPr lang="fr-FR" sz="2800" dirty="0" smtClean="0"/>
              <a:t>L’évaluation dans le cadre de la forme ponctuelle : l’oral</a:t>
            </a:r>
            <a:endParaRPr lang="fr-FR" sz="28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95300" y="1359523"/>
            <a:ext cx="8230720" cy="466025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fr-FR" sz="2400" dirty="0" smtClean="0"/>
              <a:t>L’épreuve dure 40 minutes :</a:t>
            </a:r>
          </a:p>
          <a:p>
            <a:pPr>
              <a:buFontTx/>
              <a:buChar char="-"/>
            </a:pPr>
            <a:r>
              <a:rPr lang="fr-FR" sz="2400" dirty="0" smtClean="0"/>
              <a:t>15 minutes de présentation du projet ;</a:t>
            </a:r>
          </a:p>
          <a:p>
            <a:pPr>
              <a:buFontTx/>
              <a:buChar char="-"/>
            </a:pPr>
            <a:r>
              <a:rPr lang="fr-FR" sz="2400" dirty="0" smtClean="0"/>
              <a:t>Le reste de l’oral :</a:t>
            </a:r>
          </a:p>
          <a:p>
            <a:pPr>
              <a:buNone/>
            </a:pPr>
            <a:r>
              <a:rPr lang="fr-FR" sz="2400" dirty="0" smtClean="0"/>
              <a:t>	La commission interroge le candidat sur le contenu, sur les méthodes et sur l’argumentation présentés dans l’exposé.</a:t>
            </a:r>
          </a:p>
          <a:p>
            <a:pPr>
              <a:buNone/>
            </a:pPr>
            <a:r>
              <a:rPr lang="fr-FR" sz="2400" dirty="0" smtClean="0"/>
              <a:t>- La commission est composée d’un professeur en charge d’enseignement professionnel et d’un professionnel (ou à défaut, un autre professeur).</a:t>
            </a:r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33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BA938BAD-4BAF-420F-92D8-CA39CF52F8AC}" type="slidenum">
              <a:rPr lang="fr-FR" smtClean="0"/>
              <a:pPr/>
              <a:t>33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fr-FR" sz="3600" dirty="0" smtClean="0"/>
              <a:t>Quels sont les cas de « non validation » ?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sz="2400" dirty="0" smtClean="0"/>
              <a:t>La mention « non valide » peut-être prononcée lorsqu’une des situations suivantes est constatée :</a:t>
            </a:r>
          </a:p>
          <a:p>
            <a:endParaRPr lang="fr-FR" sz="2400" dirty="0" smtClean="0"/>
          </a:p>
          <a:p>
            <a:pPr lvl="1"/>
            <a:r>
              <a:rPr lang="fr-FR" sz="2400" dirty="0" smtClean="0"/>
              <a:t>absence de dossier professionnel ;</a:t>
            </a:r>
          </a:p>
          <a:p>
            <a:pPr lvl="1"/>
            <a:r>
              <a:rPr lang="fr-FR" sz="2400" dirty="0" smtClean="0"/>
              <a:t>durée de stage inférieure à la durée requise par la réglementation de l’examen</a:t>
            </a:r>
          </a:p>
          <a:p>
            <a:pPr lvl="1"/>
            <a:r>
              <a:rPr lang="fr-FR" sz="2400" dirty="0" smtClean="0"/>
              <a:t>dossier non visé ou signé par les personnes habilitées à cet effet.</a:t>
            </a:r>
            <a:endParaRPr lang="fr-FR" sz="24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34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35CBB391-6086-470E-B309-BAA6E342CBC0}" type="slidenum">
              <a:rPr lang="fr-FR" smtClean="0"/>
              <a:pPr/>
              <a:t>34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</p:nvPr>
        </p:nvGraphicFramePr>
        <p:xfrm>
          <a:off x="2" y="0"/>
          <a:ext cx="9905999" cy="67689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56415"/>
                <a:gridCol w="4487326"/>
                <a:gridCol w="328085"/>
                <a:gridCol w="164043"/>
                <a:gridCol w="164043"/>
                <a:gridCol w="328085"/>
                <a:gridCol w="439208"/>
                <a:gridCol w="439208"/>
                <a:gridCol w="299862"/>
                <a:gridCol w="149931"/>
                <a:gridCol w="149931"/>
                <a:gridCol w="299862"/>
              </a:tblGrid>
              <a:tr h="333197">
                <a:tc gridSpan="2">
                  <a:txBody>
                    <a:bodyPr/>
                    <a:lstStyle/>
                    <a:p>
                      <a:r>
                        <a:rPr lang="fr-FR" sz="1700" dirty="0" smtClean="0"/>
                        <a:t>SAVOIRS ASSOCIES</a:t>
                      </a:r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r>
                        <a:rPr lang="fr-FR" sz="1700" dirty="0" smtClean="0">
                          <a:solidFill>
                            <a:srgbClr val="FF00FF"/>
                          </a:solidFill>
                        </a:rPr>
                        <a:t>U4</a:t>
                      </a:r>
                      <a:endParaRPr lang="fr-FR" sz="1700" dirty="0">
                        <a:solidFill>
                          <a:srgbClr val="FF00FF"/>
                        </a:solidFill>
                      </a:endParaRPr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fr-FR" sz="1700" dirty="0" smtClean="0">
                          <a:solidFill>
                            <a:srgbClr val="00BD01"/>
                          </a:solidFill>
                        </a:rPr>
                        <a:t>U5</a:t>
                      </a:r>
                      <a:endParaRPr lang="fr-FR" sz="1700" dirty="0">
                        <a:solidFill>
                          <a:srgbClr val="00BD01"/>
                        </a:solidFill>
                      </a:endParaRPr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r>
                        <a:rPr lang="fr-FR" sz="1700" dirty="0" smtClean="0">
                          <a:solidFill>
                            <a:srgbClr val="FF7419"/>
                          </a:solidFill>
                        </a:rPr>
                        <a:t>U6</a:t>
                      </a:r>
                      <a:endParaRPr lang="fr-FR" sz="1700" dirty="0">
                        <a:solidFill>
                          <a:srgbClr val="FF7419"/>
                        </a:solidFill>
                      </a:endParaRPr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rowSpan="3">
                  <a:txBody>
                    <a:bodyPr/>
                    <a:lstStyle/>
                    <a:p>
                      <a:r>
                        <a:rPr lang="fr-FR" sz="1700" dirty="0" smtClean="0"/>
                        <a:t>S4</a:t>
                      </a:r>
                      <a:r>
                        <a:rPr lang="fr-FR" sz="1700" baseline="0" dirty="0" smtClean="0"/>
                        <a:t> Mercatique</a:t>
                      </a:r>
                      <a:endParaRPr lang="fr-FR" sz="17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S41 Les</a:t>
                      </a:r>
                      <a:r>
                        <a:rPr lang="fr-FR" sz="1300" baseline="0" dirty="0" smtClean="0"/>
                        <a:t> bases de la mercatique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S42  La relation commerciale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00FF"/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S43</a:t>
                      </a:r>
                      <a:r>
                        <a:rPr lang="fr-FR" sz="1300" baseline="0" dirty="0" smtClean="0"/>
                        <a:t> La mercatique des réseaux d’unités commerciales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00FF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rowSpan="5">
                  <a:txBody>
                    <a:bodyPr/>
                    <a:lstStyle/>
                    <a:p>
                      <a:r>
                        <a:rPr lang="fr-FR" sz="1700" dirty="0" smtClean="0"/>
                        <a:t>S5 Management</a:t>
                      </a:r>
                      <a:r>
                        <a:rPr lang="fr-FR" sz="1700" baseline="0" dirty="0" smtClean="0"/>
                        <a:t> des unités commerciales</a:t>
                      </a:r>
                      <a:endParaRPr lang="fr-FR" sz="17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S51 Les fondements du management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S52 Le manageur de l’unité</a:t>
                      </a:r>
                      <a:r>
                        <a:rPr lang="fr-FR" sz="1300" baseline="0" dirty="0" smtClean="0"/>
                        <a:t> commerciale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S53 Le management de l’équipe commerciale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S54 organisation de l’équipe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S55 management de projet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tx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rowSpan="5">
                  <a:txBody>
                    <a:bodyPr/>
                    <a:lstStyle/>
                    <a:p>
                      <a:r>
                        <a:rPr lang="fr-FR" sz="1700" dirty="0" smtClean="0"/>
                        <a:t>S6 Gestion des unités commerciales</a:t>
                      </a:r>
                      <a:endParaRPr lang="fr-FR" sz="17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S61 gestion courante de l’unité commerciale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S62 gestion des investissements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S63 gestion de l’offre de l’</a:t>
                      </a:r>
                      <a:r>
                        <a:rPr lang="fr-FR" sz="1300" dirty="0" err="1" smtClean="0"/>
                        <a:t>uc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S64 gestion prévisionnelle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S65 évaluation des performances de l’</a:t>
                      </a:r>
                      <a:r>
                        <a:rPr lang="fr-FR" sz="1300" dirty="0" err="1" smtClean="0"/>
                        <a:t>uc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rowSpan="5">
                  <a:txBody>
                    <a:bodyPr/>
                    <a:lstStyle/>
                    <a:p>
                      <a:r>
                        <a:rPr lang="fr-FR" sz="1700" dirty="0" smtClean="0"/>
                        <a:t>S7 Communication</a:t>
                      </a:r>
                      <a:endParaRPr lang="fr-FR" sz="17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S71 introduction à la communication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5520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S72</a:t>
                      </a:r>
                      <a:r>
                        <a:rPr lang="fr-FR" sz="1300" baseline="0" dirty="0" smtClean="0"/>
                        <a:t> la communication dans la relation interpersonnelle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S731 les spécificités de la communication managériale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S732 la communication et la gestion</a:t>
                      </a:r>
                      <a:r>
                        <a:rPr lang="fr-FR" sz="1300" baseline="0" dirty="0" smtClean="0"/>
                        <a:t> de projet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00FF"/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00BD0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</a:tr>
              <a:tr h="333197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sz="1300" dirty="0" smtClean="0"/>
                        <a:t>S74 la communication dans la relation commerciale</a:t>
                      </a:r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 gridSpan="4">
                  <a:txBody>
                    <a:bodyPr/>
                    <a:lstStyle/>
                    <a:p>
                      <a:endParaRPr lang="fr-FR" sz="170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33197">
                <a:tc>
                  <a:txBody>
                    <a:bodyPr/>
                    <a:lstStyle/>
                    <a:p>
                      <a:r>
                        <a:rPr lang="fr-FR" sz="1700" dirty="0" smtClean="0"/>
                        <a:t>S8 Informatique</a:t>
                      </a:r>
                      <a:endParaRPr lang="fr-FR" sz="1700" dirty="0"/>
                    </a:p>
                  </a:txBody>
                  <a:tcPr marL="78481" marR="78481" marT="39242" marB="39242"/>
                </a:tc>
                <a:tc>
                  <a:txBody>
                    <a:bodyPr/>
                    <a:lstStyle/>
                    <a:p>
                      <a:endParaRPr lang="fr-FR" sz="1300" dirty="0"/>
                    </a:p>
                  </a:txBody>
                  <a:tcPr marL="78481" marR="78481" marT="39242" marB="39242"/>
                </a:tc>
                <a:tc gridSpan="4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rgbClr val="FF7419"/>
                    </a:solidFill>
                  </a:tcPr>
                </a:tc>
                <a:tc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>
                    <a:solidFill>
                      <a:schemeClr val="bg2">
                        <a:lumMod val="10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endParaRPr lang="fr-FR" sz="1700" dirty="0"/>
                    </a:p>
                  </a:txBody>
                  <a:tcPr marL="78481" marR="78481" marT="39242" marB="39242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Espace réservé du numéro de diapositive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4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75733" y="963083"/>
            <a:ext cx="4375150" cy="933450"/>
          </a:xfrm>
        </p:spPr>
        <p:txBody>
          <a:bodyPr>
            <a:normAutofit fontScale="90000"/>
          </a:bodyPr>
          <a:lstStyle/>
          <a:p>
            <a:r>
              <a:rPr lang="fr-FR" sz="4000" dirty="0" smtClean="0">
                <a:solidFill>
                  <a:schemeClr val="bg1"/>
                </a:solidFill>
              </a:rPr>
              <a:t>Partie 2</a:t>
            </a:r>
            <a:br>
              <a:rPr lang="fr-FR" sz="4000" dirty="0" smtClean="0">
                <a:solidFill>
                  <a:schemeClr val="bg1"/>
                </a:solidFill>
              </a:rPr>
            </a:br>
            <a:r>
              <a:rPr lang="fr-FR" sz="4000" dirty="0" smtClean="0">
                <a:solidFill>
                  <a:schemeClr val="bg1"/>
                </a:solidFill>
              </a:rPr>
              <a:t>Le stage en entreprise</a:t>
            </a:r>
            <a:endParaRPr lang="fr-FR" sz="4000" dirty="0">
              <a:solidFill>
                <a:schemeClr val="bg1"/>
              </a:solidFill>
            </a:endParaRPr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9B449720-3F16-446A-88F9-CD74729563A4}" type="slidenum">
              <a:rPr lang="fr-FR" smtClean="0"/>
              <a:pPr/>
              <a:t>5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Durée du stage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fr-FR" dirty="0" smtClean="0"/>
              <a:t>Le principe reste le même :</a:t>
            </a:r>
          </a:p>
          <a:p>
            <a:pPr lvl="2"/>
            <a:r>
              <a:rPr lang="fr-FR" dirty="0" smtClean="0"/>
              <a:t>Le stage en milieu professionnel est essentiellement basé sur des périodes d’immersion totale en entreprise.  Ces périodes d’immersion peuvent être complétées par des Missions professionnelles de préparation et de suivi. </a:t>
            </a:r>
          </a:p>
          <a:p>
            <a:pPr lvl="2"/>
            <a:r>
              <a:rPr lang="fr-FR" dirty="0" smtClean="0"/>
              <a:t>La période d’immersion totale en entreprise est comprise entre 12 et 14 semaines sur les 2 années de formation.</a:t>
            </a:r>
          </a:p>
          <a:p>
            <a:pPr lvl="2"/>
            <a:endParaRPr lang="fr-FR" dirty="0" smtClean="0"/>
          </a:p>
          <a:p>
            <a:r>
              <a:rPr lang="fr-FR" dirty="0" smtClean="0"/>
              <a:t>Les changements :</a:t>
            </a:r>
          </a:p>
          <a:p>
            <a:pPr lvl="1"/>
            <a:r>
              <a:rPr lang="fr-FR" dirty="0" smtClean="0"/>
              <a:t>Suppression du </a:t>
            </a:r>
            <a:r>
              <a:rPr lang="fr-FR" dirty="0"/>
              <a:t>fléchage des stages 1° année </a:t>
            </a:r>
            <a:r>
              <a:rPr lang="fr-FR" b="1" dirty="0" smtClean="0">
                <a:latin typeface="Calibri"/>
              </a:rPr>
              <a:t>→</a:t>
            </a:r>
            <a:r>
              <a:rPr lang="fr-FR" dirty="0" smtClean="0">
                <a:latin typeface="Calibri"/>
              </a:rPr>
              <a:t> </a:t>
            </a:r>
            <a:r>
              <a:rPr lang="fr-FR" dirty="0" smtClean="0"/>
              <a:t>ACRC </a:t>
            </a:r>
            <a:r>
              <a:rPr lang="fr-FR" dirty="0"/>
              <a:t>et </a:t>
            </a:r>
            <a:endParaRPr lang="fr-FR" dirty="0" smtClean="0"/>
          </a:p>
          <a:p>
            <a:pPr marL="685800" lvl="3" indent="0">
              <a:buNone/>
            </a:pPr>
            <a:r>
              <a:rPr lang="fr-FR" dirty="0"/>
              <a:t>	</a:t>
            </a:r>
            <a:r>
              <a:rPr lang="fr-FR" dirty="0" smtClean="0"/>
              <a:t>			         2° année </a:t>
            </a:r>
            <a:r>
              <a:rPr lang="fr-FR" b="1" dirty="0">
                <a:latin typeface="Calibri"/>
              </a:rPr>
              <a:t>→</a:t>
            </a:r>
            <a:r>
              <a:rPr lang="fr-FR" dirty="0" smtClean="0"/>
              <a:t> PDUC .</a:t>
            </a:r>
            <a:endParaRPr lang="fr-FR" dirty="0"/>
          </a:p>
          <a:p>
            <a:pPr lvl="1"/>
            <a:r>
              <a:rPr lang="fr-FR" dirty="0" smtClean="0"/>
              <a:t>Durée </a:t>
            </a:r>
            <a:r>
              <a:rPr lang="fr-FR" dirty="0" smtClean="0"/>
              <a:t>minimale de 4 semaines consécutives en première année</a:t>
            </a:r>
            <a:r>
              <a:rPr lang="fr-FR" dirty="0" smtClean="0"/>
              <a:t>.</a:t>
            </a:r>
          </a:p>
          <a:p>
            <a:pPr lvl="1"/>
            <a:r>
              <a:rPr lang="fr-FR" dirty="0" smtClean="0"/>
              <a:t>Les </a:t>
            </a:r>
            <a:r>
              <a:rPr lang="fr-FR" dirty="0" smtClean="0"/>
              <a:t>missions professionnelles de préparation et de suivi sont limitées à 10 demi-journées par an et ne sont plus obligatoires.</a:t>
            </a:r>
          </a:p>
          <a:p>
            <a:pPr lvl="1"/>
            <a:endParaRPr lang="fr-FR" dirty="0" smtClean="0"/>
          </a:p>
          <a:p>
            <a:pPr lvl="1"/>
            <a:endParaRPr lang="fr-FR" dirty="0" smtClean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4EFDACA7-C1D7-4E16-B809-8B17FFEA557B}" type="slidenum">
              <a:rPr lang="fr-FR" smtClean="0"/>
              <a:pPr/>
              <a:t>6</a:t>
            </a:fld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6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 smtClean="0"/>
              <a:t>Quelques rappels</a:t>
            </a:r>
            <a:endParaRPr lang="fr-FR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 smtClean="0"/>
              <a:t>Le stage doit permettre à l’étudiant d’utiliser régulièrement les technologies de l’information commerciale grâce à l’accès aux ressources informatiques de l’entreprise.</a:t>
            </a:r>
          </a:p>
          <a:p>
            <a:r>
              <a:rPr lang="fr-FR" dirty="0" smtClean="0"/>
              <a:t>Une attestation de stage est remise au stagiaire.</a:t>
            </a:r>
          </a:p>
          <a:p>
            <a:r>
              <a:rPr lang="fr-FR" dirty="0" smtClean="0"/>
              <a:t>Une annexe pédagogique est à associer aux conventions de stage.</a:t>
            </a:r>
          </a:p>
          <a:p>
            <a:pPr>
              <a:buNone/>
            </a:pPr>
            <a:endParaRPr lang="fr-FR" dirty="0" smtClean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7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6EA7EDF7-05D6-4DAB-AF35-D05FC0629BBF}" type="slidenum">
              <a:rPr lang="fr-FR" smtClean="0"/>
              <a:pPr/>
              <a:t>7</a:t>
            </a:fld>
            <a:endParaRPr lang="fr-FR" dirty="0"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575733" y="963083"/>
            <a:ext cx="4375150" cy="933450"/>
          </a:xfrm>
        </p:spPr>
        <p:txBody>
          <a:bodyPr>
            <a:normAutofit fontScale="90000"/>
          </a:bodyPr>
          <a:lstStyle/>
          <a:p>
            <a:r>
              <a:rPr lang="fr-FR" sz="4000" dirty="0" smtClean="0">
                <a:solidFill>
                  <a:schemeClr val="bg1"/>
                </a:solidFill>
              </a:rPr>
              <a:t>Partie 3 : Présentation du </a:t>
            </a:r>
            <a:br>
              <a:rPr lang="fr-FR" sz="4000" dirty="0" smtClean="0">
                <a:solidFill>
                  <a:schemeClr val="bg1"/>
                </a:solidFill>
              </a:rPr>
            </a:br>
            <a:r>
              <a:rPr lang="fr-FR" sz="4000" dirty="0" smtClean="0">
                <a:solidFill>
                  <a:schemeClr val="bg1"/>
                </a:solidFill>
              </a:rPr>
              <a:t>Epreuve E5 (ACRC)- </a:t>
            </a:r>
            <a:r>
              <a:rPr lang="fr-FR" sz="4000" dirty="0" err="1" smtClean="0">
                <a:solidFill>
                  <a:schemeClr val="bg1"/>
                </a:solidFill>
              </a:rPr>
              <a:t>Coef</a:t>
            </a:r>
            <a:r>
              <a:rPr lang="fr-FR" sz="4000" dirty="0" smtClean="0">
                <a:solidFill>
                  <a:schemeClr val="bg1"/>
                </a:solidFill>
              </a:rPr>
              <a:t> 4</a:t>
            </a:r>
            <a:endParaRPr lang="fr-FR" sz="4000" dirty="0">
              <a:solidFill>
                <a:schemeClr val="bg1"/>
              </a:solidFill>
            </a:endParaRPr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26AFB429-6649-4A79-99AF-0867505C9E8F}" type="slidenum">
              <a:rPr lang="fr-FR" smtClean="0"/>
              <a:pPr/>
              <a:t>8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r-FR" sz="3600" dirty="0" smtClean="0"/>
              <a:t>L’épreuve et le support d’évaluation</a:t>
            </a:r>
            <a:endParaRPr lang="fr-FR" sz="360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algn="just">
              <a:buNone/>
            </a:pPr>
            <a:r>
              <a:rPr lang="fr-FR" sz="2400" dirty="0" smtClean="0"/>
              <a:t>L’épreuve E5 doit permettre </a:t>
            </a:r>
            <a:r>
              <a:rPr lang="fr-FR" sz="2400" i="1" dirty="0" smtClean="0"/>
              <a:t>« d’évaluer les aptitudes du candidat à prendre en responsabilité des activités commerciales courantes dans une UC, et les connaissances mobilisées à cette occasion »</a:t>
            </a:r>
          </a:p>
          <a:p>
            <a:r>
              <a:rPr lang="fr-FR" sz="2400" dirty="0" smtClean="0"/>
              <a:t>L’épreuve prend appui sur un </a:t>
            </a:r>
            <a:r>
              <a:rPr lang="fr-FR" sz="2400" u="sng" dirty="0" smtClean="0"/>
              <a:t>dossier professionnel </a:t>
            </a:r>
            <a:r>
              <a:rPr lang="fr-FR" sz="2400" dirty="0" smtClean="0"/>
              <a:t>élaboré par le candidat au fur et à mesure de sa formation ;</a:t>
            </a:r>
          </a:p>
          <a:p>
            <a:r>
              <a:rPr lang="fr-FR" sz="2400" dirty="0" smtClean="0"/>
              <a:t>Ce dossier professionnel comprend </a:t>
            </a:r>
            <a:r>
              <a:rPr lang="fr-FR" sz="2400" u="sng" dirty="0" smtClean="0"/>
              <a:t>des fiches d’activités</a:t>
            </a:r>
            <a:r>
              <a:rPr lang="fr-FR" sz="2400" dirty="0" smtClean="0"/>
              <a:t> permettant de valider des </a:t>
            </a:r>
            <a:r>
              <a:rPr lang="fr-FR" sz="2400" u="sng" dirty="0" smtClean="0"/>
              <a:t>compétences</a:t>
            </a:r>
            <a:r>
              <a:rPr lang="fr-FR" sz="2400" dirty="0" smtClean="0"/>
              <a:t> ; Ces fiches peuvent permettre de présenter plusieurs activités.</a:t>
            </a:r>
          </a:p>
          <a:p>
            <a:r>
              <a:rPr lang="fr-FR" sz="2400" dirty="0" smtClean="0"/>
              <a:t>Ces activités commerciales sont menées</a:t>
            </a:r>
            <a:r>
              <a:rPr lang="fr-FR" sz="2400" u="sng" dirty="0" smtClean="0"/>
              <a:t> en unité commerciale ou à titre de complément  </a:t>
            </a:r>
            <a:r>
              <a:rPr lang="fr-FR" sz="2400" dirty="0" smtClean="0"/>
              <a:t>lors d’activités proposées par l’équipe pédagogique.</a:t>
            </a:r>
          </a:p>
          <a:p>
            <a:endParaRPr lang="fr-FR" sz="2800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A93819-B488-9642-BA9F-590C0B423DCE}" type="slidenum">
              <a:rPr lang="fr-FR" smtClean="0"/>
              <a:pPr/>
              <a:t>9</a:t>
            </a:fld>
            <a:endParaRPr lang="fr-FR" dirty="0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fld id="{BF77AAFA-450B-4BF3-8FFA-91F43F370AD4}" type="slidenum">
              <a:rPr lang="fr-FR" smtClean="0"/>
              <a:pPr/>
              <a:t>9</a:t>
            </a:fld>
            <a:endParaRPr lang="fr-FR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Avantage">
  <a:themeElements>
    <a:clrScheme name="A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vantage">
      <a:majorFont>
        <a:latin typeface="Rockwell"/>
        <a:ea typeface=""/>
        <a:cs typeface=""/>
        <a:font script="Jpan" typeface="ＭＳ ゴシック"/>
      </a:majorFont>
      <a:minorFont>
        <a:latin typeface="Rockwell"/>
        <a:ea typeface=""/>
        <a:cs typeface=""/>
        <a:font script="Jpan" typeface="ＭＳ ゴシック"/>
      </a:minorFont>
    </a:fontScheme>
    <a:fmtScheme name="A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Avantage.thmx</Template>
  <TotalTime>3958</TotalTime>
  <Words>1463</Words>
  <Application>Microsoft Office PowerPoint</Application>
  <PresentationFormat>Format A4 (210 x 297 mm)</PresentationFormat>
  <Paragraphs>263</Paragraphs>
  <Slides>34</Slides>
  <Notes>0</Notes>
  <HiddenSlides>3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34</vt:i4>
      </vt:variant>
    </vt:vector>
  </HeadingPairs>
  <TitlesOfParts>
    <vt:vector size="35" baseType="lpstr">
      <vt:lpstr>Avantage</vt:lpstr>
      <vt:lpstr>BTS MUC   Présentation de la réforme du BTS Management des Unités Commerciales</vt:lpstr>
      <vt:lpstr>Partie 1 Evolution de l’évaluation des compétences et l’impact sur les savoirs associés</vt:lpstr>
      <vt:lpstr>Présentation PowerPoint</vt:lpstr>
      <vt:lpstr>Présentation PowerPoint</vt:lpstr>
      <vt:lpstr>Partie 2 Le stage en entreprise</vt:lpstr>
      <vt:lpstr>Durée du stage</vt:lpstr>
      <vt:lpstr>Quelques rappels</vt:lpstr>
      <vt:lpstr>Partie 3 : Présentation du  Epreuve E5 (ACRC)- Coef 4</vt:lpstr>
      <vt:lpstr>L’épreuve et le support d’évaluation</vt:lpstr>
      <vt:lpstr>Les compétences évaluées</vt:lpstr>
      <vt:lpstr>Les savoirs associés mobilisés</vt:lpstr>
      <vt:lpstr>La notion d’activités commerciales courantes</vt:lpstr>
      <vt:lpstr>Les fiches d’activités professionnelles dans le cadre du CCF</vt:lpstr>
      <vt:lpstr>La présentation des fiches d’activités professionnelles dans le cadre du CCF</vt:lpstr>
      <vt:lpstr>Les fiches d’activités professionnelles dans le cadre de la forme ponctuelle</vt:lpstr>
      <vt:lpstr>Exemple : </vt:lpstr>
      <vt:lpstr>Le contenu du dossier dans le cadre de la forme ponctuelle </vt:lpstr>
      <vt:lpstr>Partie 4 : L’évaluation du candidat en ACRC</vt:lpstr>
      <vt:lpstr>Qui évalue le candidat ?</vt:lpstr>
      <vt:lpstr>Quand évaluer le candidat en CCF ?</vt:lpstr>
      <vt:lpstr>La mise en œuvre de l’évaluation en CCF</vt:lpstr>
      <vt:lpstr>L’évaluation dans le cadre de la forme ponctuelle : l’oral</vt:lpstr>
      <vt:lpstr>Quels sont les cas de « non validation » ?</vt:lpstr>
      <vt:lpstr>Partie 5 : Présentation du  Epreuve E6 (PDUC)- Coef 4</vt:lpstr>
      <vt:lpstr>L’épreuve et le support d’évaluation</vt:lpstr>
      <vt:lpstr>Les compétences évaluées</vt:lpstr>
      <vt:lpstr>Les savoirs associés mobilisés</vt:lpstr>
      <vt:lpstr>La notion de projet</vt:lpstr>
      <vt:lpstr>Le contenu du dossier</vt:lpstr>
      <vt:lpstr>Partie 6 : L’évaluation du candidat en PDUC</vt:lpstr>
      <vt:lpstr>La mise en œuvre de l’évaluation en CCF</vt:lpstr>
      <vt:lpstr>Quand évaluer le candidat en CCF ?</vt:lpstr>
      <vt:lpstr>L’évaluation dans le cadre de la forme ponctuelle : l’oral</vt:lpstr>
      <vt:lpstr>Quels sont les cas de « non validation » 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Partie 3 : Présentation du CCF épreuve E5 (ACRC)- coef 4</dc:title>
  <dc:creator>marceline basile</dc:creator>
  <cp:lastModifiedBy>Thierry Lefeuvre</cp:lastModifiedBy>
  <cp:revision>94</cp:revision>
  <dcterms:created xsi:type="dcterms:W3CDTF">2013-11-06T10:43:55Z</dcterms:created>
  <dcterms:modified xsi:type="dcterms:W3CDTF">2014-02-10T14:59:50Z</dcterms:modified>
</cp:coreProperties>
</file>

<file path=docProps/thumbnail.jpeg>
</file>